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9" r:id="rId3"/>
  </p:sldMasterIdLst>
  <p:sldIdLst>
    <p:sldId id="278" r:id="rId4"/>
    <p:sldId id="279" r:id="rId5"/>
    <p:sldId id="259" r:id="rId6"/>
    <p:sldId id="319" r:id="rId7"/>
    <p:sldId id="334" r:id="rId8"/>
    <p:sldId id="336" r:id="rId9"/>
    <p:sldId id="337" r:id="rId10"/>
    <p:sldId id="339" r:id="rId11"/>
    <p:sldId id="260" r:id="rId12"/>
    <p:sldId id="341" r:id="rId13"/>
    <p:sldId id="261" r:id="rId14"/>
    <p:sldId id="332" r:id="rId15"/>
    <p:sldId id="342" r:id="rId16"/>
    <p:sldId id="262" r:id="rId17"/>
    <p:sldId id="343" r:id="rId18"/>
    <p:sldId id="280" r:id="rId19"/>
    <p:sldId id="330" r:id="rId20"/>
    <p:sldId id="331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9E60"/>
    <a:srgbClr val="D6000F"/>
    <a:srgbClr val="E7A3A3"/>
    <a:srgbClr val="B69F5F"/>
    <a:srgbClr val="EBAC07"/>
    <a:srgbClr val="A2B932"/>
    <a:srgbClr val="5B5E61"/>
    <a:srgbClr val="000000"/>
    <a:srgbClr val="404244"/>
    <a:srgbClr val="7B7F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08" autoAdjust="0"/>
    <p:restoredTop sz="94660"/>
  </p:normalViewPr>
  <p:slideViewPr>
    <p:cSldViewPr snapToGrid="0">
      <p:cViewPr varScale="1">
        <p:scale>
          <a:sx n="69" d="100"/>
          <a:sy n="69" d="100"/>
        </p:scale>
        <p:origin x="5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31.jpeg>
</file>

<file path=ppt/media/image32.jp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72" y="0"/>
            <a:ext cx="12210472" cy="6858000"/>
          </a:xfrm>
          <a:prstGeom prst="rect">
            <a:avLst/>
          </a:prstGeom>
        </p:spPr>
      </p:pic>
      <p:cxnSp>
        <p:nvCxnSpPr>
          <p:cNvPr id="5" name="直線接點 4"/>
          <p:cNvCxnSpPr/>
          <p:nvPr userDrawn="1"/>
        </p:nvCxnSpPr>
        <p:spPr>
          <a:xfrm>
            <a:off x="228136" y="157018"/>
            <a:ext cx="11705246" cy="18473"/>
          </a:xfrm>
          <a:prstGeom prst="line">
            <a:avLst/>
          </a:prstGeom>
          <a:noFill/>
          <a:ln w="28575" cap="flat" cmpd="sng" algn="ctr">
            <a:solidFill>
              <a:srgbClr val="D6000F"/>
            </a:solidFill>
            <a:prstDash val="solid"/>
            <a:miter lim="800000"/>
          </a:ln>
          <a:effectLst/>
        </p:spPr>
      </p:cxnSp>
      <p:cxnSp>
        <p:nvCxnSpPr>
          <p:cNvPr id="6" name="直線接點 5"/>
          <p:cNvCxnSpPr/>
          <p:nvPr userDrawn="1"/>
        </p:nvCxnSpPr>
        <p:spPr>
          <a:xfrm>
            <a:off x="228136" y="226294"/>
            <a:ext cx="11705246" cy="18473"/>
          </a:xfrm>
          <a:prstGeom prst="line">
            <a:avLst/>
          </a:prstGeom>
          <a:noFill/>
          <a:ln w="28575" cap="flat" cmpd="sng" algn="ctr">
            <a:solidFill>
              <a:srgbClr val="B69E60"/>
            </a:solidFill>
            <a:prstDash val="solid"/>
            <a:miter lim="800000"/>
          </a:ln>
          <a:effectLst/>
        </p:spPr>
      </p:cxnSp>
      <p:cxnSp>
        <p:nvCxnSpPr>
          <p:cNvPr id="8" name="直線接點 7"/>
          <p:cNvCxnSpPr/>
          <p:nvPr userDrawn="1"/>
        </p:nvCxnSpPr>
        <p:spPr>
          <a:xfrm flipV="1">
            <a:off x="228136" y="6668664"/>
            <a:ext cx="11705246" cy="18473"/>
          </a:xfrm>
          <a:prstGeom prst="line">
            <a:avLst/>
          </a:prstGeom>
          <a:noFill/>
          <a:ln w="28575" cap="flat" cmpd="sng" algn="ctr">
            <a:solidFill>
              <a:srgbClr val="D6000F"/>
            </a:solidFill>
            <a:prstDash val="solid"/>
            <a:miter lim="800000"/>
          </a:ln>
          <a:effectLst/>
        </p:spPr>
      </p:cxnSp>
      <p:cxnSp>
        <p:nvCxnSpPr>
          <p:cNvPr id="9" name="直線接點 8"/>
          <p:cNvCxnSpPr/>
          <p:nvPr userDrawn="1"/>
        </p:nvCxnSpPr>
        <p:spPr>
          <a:xfrm flipV="1">
            <a:off x="228136" y="6599388"/>
            <a:ext cx="11705246" cy="18473"/>
          </a:xfrm>
          <a:prstGeom prst="line">
            <a:avLst/>
          </a:prstGeom>
          <a:noFill/>
          <a:ln w="28575" cap="flat" cmpd="sng" algn="ctr">
            <a:solidFill>
              <a:srgbClr val="B69E60"/>
            </a:solidFill>
            <a:prstDash val="solid"/>
            <a:miter lim="800000"/>
          </a:ln>
          <a:effectLst/>
        </p:spPr>
      </p:cxnSp>
      <p:pic>
        <p:nvPicPr>
          <p:cNvPr id="11" name="圖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45154" y="657149"/>
            <a:ext cx="891540" cy="20974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圖片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77" y="353988"/>
            <a:ext cx="9231016" cy="6150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750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F78A-D2FF-4539-A082-3F1E5A0B67D3}" type="datetimeFigureOut">
              <a:rPr lang="zh-TW" altLang="en-US" smtClean="0"/>
              <a:t>2022/6/27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36FAD-1185-4D9C-9B4B-AB62F77A13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1579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F78A-D2FF-4539-A082-3F1E5A0B67D3}" type="datetimeFigureOut">
              <a:rPr lang="zh-TW" altLang="en-US" smtClean="0"/>
              <a:t>2022/6/27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36FAD-1185-4D9C-9B4B-AB62F77A13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0866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F78A-D2FF-4539-A082-3F1E5A0B67D3}" type="datetimeFigureOut">
              <a:rPr lang="zh-TW" altLang="en-US" smtClean="0"/>
              <a:t>2022/6/27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36FAD-1185-4D9C-9B4B-AB62F77A13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63179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F78A-D2FF-4539-A082-3F1E5A0B67D3}" type="datetimeFigureOut">
              <a:rPr lang="zh-TW" altLang="en-US" smtClean="0"/>
              <a:t>2022/6/27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36FAD-1185-4D9C-9B4B-AB62F77A13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21262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BF2B999D-9327-40AE-BE0C-C12B8FFF500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11703" y="834231"/>
            <a:ext cx="5191125" cy="5189538"/>
          </a:xfrm>
          <a:custGeom>
            <a:avLst/>
            <a:gdLst>
              <a:gd name="connsiteX0" fmla="*/ 0 w 5191125"/>
              <a:gd name="connsiteY0" fmla="*/ 0 h 5189538"/>
              <a:gd name="connsiteX1" fmla="*/ 5191125 w 5191125"/>
              <a:gd name="connsiteY1" fmla="*/ 0 h 5189538"/>
              <a:gd name="connsiteX2" fmla="*/ 5191125 w 5191125"/>
              <a:gd name="connsiteY2" fmla="*/ 5189538 h 5189538"/>
              <a:gd name="connsiteX3" fmla="*/ 0 w 5191125"/>
              <a:gd name="connsiteY3" fmla="*/ 5189538 h 5189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1125" h="5189538">
                <a:moveTo>
                  <a:pt x="0" y="0"/>
                </a:moveTo>
                <a:lnTo>
                  <a:pt x="5191125" y="0"/>
                </a:lnTo>
                <a:lnTo>
                  <a:pt x="5191125" y="5189538"/>
                </a:lnTo>
                <a:lnTo>
                  <a:pt x="0" y="51895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47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6709EB43-6FE7-4F3E-9913-C14010E42E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10203" y="-1"/>
            <a:ext cx="6781799" cy="6858000"/>
          </a:xfrm>
          <a:custGeom>
            <a:avLst/>
            <a:gdLst>
              <a:gd name="connsiteX0" fmla="*/ 3163663 w 6781799"/>
              <a:gd name="connsiteY0" fmla="*/ 0 h 6858000"/>
              <a:gd name="connsiteX1" fmla="*/ 6781799 w 6781799"/>
              <a:gd name="connsiteY1" fmla="*/ 0 h 6858000"/>
              <a:gd name="connsiteX2" fmla="*/ 6781799 w 6781799"/>
              <a:gd name="connsiteY2" fmla="*/ 6858000 h 6858000"/>
              <a:gd name="connsiteX3" fmla="*/ 0 w 678179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81799" h="6858000">
                <a:moveTo>
                  <a:pt x="3163663" y="0"/>
                </a:moveTo>
                <a:lnTo>
                  <a:pt x="6781799" y="0"/>
                </a:lnTo>
                <a:lnTo>
                  <a:pt x="67817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934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度页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498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CEE42EF-96BF-4EB3-9B69-753C92920246}"/>
              </a:ext>
            </a:extLst>
          </p:cNvPr>
          <p:cNvSpPr/>
          <p:nvPr userDrawn="1"/>
        </p:nvSpPr>
        <p:spPr>
          <a:xfrm>
            <a:off x="3296910" y="162225"/>
            <a:ext cx="8893755" cy="360000"/>
          </a:xfrm>
          <a:prstGeom prst="rect">
            <a:avLst/>
          </a:prstGeom>
          <a:solidFill>
            <a:srgbClr val="D60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  <a:sym typeface="Arial" panose="020B0604020202020204" pitchFamily="34" charset="0"/>
            </a:endParaRPr>
          </a:p>
        </p:txBody>
      </p:sp>
      <p:cxnSp>
        <p:nvCxnSpPr>
          <p:cNvPr id="7" name="直線接點 6"/>
          <p:cNvCxnSpPr/>
          <p:nvPr userDrawn="1"/>
        </p:nvCxnSpPr>
        <p:spPr>
          <a:xfrm>
            <a:off x="3296910" y="577000"/>
            <a:ext cx="8893755" cy="0"/>
          </a:xfrm>
          <a:prstGeom prst="line">
            <a:avLst/>
          </a:prstGeom>
          <a:ln w="38100">
            <a:solidFill>
              <a:srgbClr val="B69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27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9CEE42EF-96BF-4EB3-9B69-753C92920246}"/>
              </a:ext>
            </a:extLst>
          </p:cNvPr>
          <p:cNvSpPr/>
          <p:nvPr userDrawn="1"/>
        </p:nvSpPr>
        <p:spPr>
          <a:xfrm>
            <a:off x="3296910" y="162225"/>
            <a:ext cx="8893755" cy="360000"/>
          </a:xfrm>
          <a:prstGeom prst="rect">
            <a:avLst/>
          </a:prstGeom>
          <a:solidFill>
            <a:srgbClr val="D60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  <a:sym typeface="Arial" panose="020B0604020202020204" pitchFamily="34" charset="0"/>
            </a:endParaRPr>
          </a:p>
        </p:txBody>
      </p:sp>
      <p:cxnSp>
        <p:nvCxnSpPr>
          <p:cNvPr id="8" name="直線接點 7"/>
          <p:cNvCxnSpPr/>
          <p:nvPr userDrawn="1"/>
        </p:nvCxnSpPr>
        <p:spPr>
          <a:xfrm>
            <a:off x="3296910" y="577000"/>
            <a:ext cx="8893755" cy="0"/>
          </a:xfrm>
          <a:prstGeom prst="line">
            <a:avLst/>
          </a:prstGeom>
          <a:ln w="38100">
            <a:solidFill>
              <a:srgbClr val="B69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14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9CEE42EF-96BF-4EB3-9B69-753C92920246}"/>
              </a:ext>
            </a:extLst>
          </p:cNvPr>
          <p:cNvSpPr/>
          <p:nvPr userDrawn="1"/>
        </p:nvSpPr>
        <p:spPr>
          <a:xfrm>
            <a:off x="3296910" y="162225"/>
            <a:ext cx="8893755" cy="360000"/>
          </a:xfrm>
          <a:prstGeom prst="rect">
            <a:avLst/>
          </a:prstGeom>
          <a:solidFill>
            <a:srgbClr val="D60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  <a:sym typeface="Arial" panose="020B0604020202020204" pitchFamily="34" charset="0"/>
            </a:endParaRPr>
          </a:p>
        </p:txBody>
      </p:sp>
      <p:cxnSp>
        <p:nvCxnSpPr>
          <p:cNvPr id="8" name="直線接點 7"/>
          <p:cNvCxnSpPr/>
          <p:nvPr userDrawn="1"/>
        </p:nvCxnSpPr>
        <p:spPr>
          <a:xfrm>
            <a:off x="3296910" y="577000"/>
            <a:ext cx="8893755" cy="0"/>
          </a:xfrm>
          <a:prstGeom prst="line">
            <a:avLst/>
          </a:prstGeom>
          <a:ln w="38100">
            <a:solidFill>
              <a:srgbClr val="B69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04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4" name="手繪多邊形 13"/>
          <p:cNvSpPr/>
          <p:nvPr userDrawn="1"/>
        </p:nvSpPr>
        <p:spPr>
          <a:xfrm rot="202342">
            <a:off x="2659664" y="-47583"/>
            <a:ext cx="2571681" cy="6987272"/>
          </a:xfrm>
          <a:custGeom>
            <a:avLst/>
            <a:gdLst>
              <a:gd name="connsiteX0" fmla="*/ 1856203 w 2571681"/>
              <a:gd name="connsiteY0" fmla="*/ 7995 h 6987272"/>
              <a:gd name="connsiteX1" fmla="*/ 1991888 w 2571681"/>
              <a:gd name="connsiteY1" fmla="*/ 0 h 6987272"/>
              <a:gd name="connsiteX2" fmla="*/ 2106381 w 2571681"/>
              <a:gd name="connsiteY2" fmla="*/ 239505 h 6987272"/>
              <a:gd name="connsiteX3" fmla="*/ 2571681 w 2571681"/>
              <a:gd name="connsiteY3" fmla="*/ 2473673 h 6987272"/>
              <a:gd name="connsiteX4" fmla="*/ 1763922 w 2571681"/>
              <a:gd name="connsiteY4" fmla="*/ 5366834 h 6987272"/>
              <a:gd name="connsiteX5" fmla="*/ 1652088 w 2571681"/>
              <a:gd name="connsiteY5" fmla="*/ 5541278 h 6987272"/>
              <a:gd name="connsiteX6" fmla="*/ 1652088 w 2571681"/>
              <a:gd name="connsiteY6" fmla="*/ 5563843 h 6987272"/>
              <a:gd name="connsiteX7" fmla="*/ 1629242 w 2571681"/>
              <a:gd name="connsiteY7" fmla="*/ 5599480 h 6987272"/>
              <a:gd name="connsiteX8" fmla="*/ 340943 w 2571681"/>
              <a:gd name="connsiteY8" fmla="*/ 6950973 h 6987272"/>
              <a:gd name="connsiteX9" fmla="*/ 316091 w 2571681"/>
              <a:gd name="connsiteY9" fmla="*/ 6968646 h 6987272"/>
              <a:gd name="connsiteX10" fmla="*/ 0 w 2571681"/>
              <a:gd name="connsiteY10" fmla="*/ 6987272 h 6987272"/>
              <a:gd name="connsiteX11" fmla="*/ 51045 w 2571681"/>
              <a:gd name="connsiteY11" fmla="*/ 6950973 h 6987272"/>
              <a:gd name="connsiteX12" fmla="*/ 182564 w 2571681"/>
              <a:gd name="connsiteY12" fmla="*/ 6847620 h 6987272"/>
              <a:gd name="connsiteX13" fmla="*/ 187301 w 2571681"/>
              <a:gd name="connsiteY13" fmla="*/ 6844943 h 6987272"/>
              <a:gd name="connsiteX14" fmla="*/ 2389692 w 2571681"/>
              <a:gd name="connsiteY14" fmla="*/ 2464191 h 6987272"/>
              <a:gd name="connsiteX15" fmla="*/ 1920432 w 2571681"/>
              <a:gd name="connsiteY15" fmla="*/ 147627 h 6987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71681" h="6987272">
                <a:moveTo>
                  <a:pt x="1856203" y="7995"/>
                </a:moveTo>
                <a:lnTo>
                  <a:pt x="1991888" y="0"/>
                </a:lnTo>
                <a:lnTo>
                  <a:pt x="2106381" y="239505"/>
                </a:lnTo>
                <a:cubicBezTo>
                  <a:pt x="2405646" y="923576"/>
                  <a:pt x="2571681" y="1679235"/>
                  <a:pt x="2571681" y="2473673"/>
                </a:cubicBezTo>
                <a:cubicBezTo>
                  <a:pt x="2571681" y="3532925"/>
                  <a:pt x="2276507" y="4523234"/>
                  <a:pt x="1763922" y="5366834"/>
                </a:cubicBezTo>
                <a:lnTo>
                  <a:pt x="1652088" y="5541278"/>
                </a:lnTo>
                <a:lnTo>
                  <a:pt x="1652088" y="5563843"/>
                </a:lnTo>
                <a:lnTo>
                  <a:pt x="1629242" y="5599480"/>
                </a:lnTo>
                <a:cubicBezTo>
                  <a:pt x="1278306" y="6118933"/>
                  <a:pt x="842194" y="6576110"/>
                  <a:pt x="340943" y="6950973"/>
                </a:cubicBezTo>
                <a:lnTo>
                  <a:pt x="316091" y="6968646"/>
                </a:lnTo>
                <a:lnTo>
                  <a:pt x="0" y="6987272"/>
                </a:lnTo>
                <a:lnTo>
                  <a:pt x="51045" y="6950973"/>
                </a:lnTo>
                <a:lnTo>
                  <a:pt x="182564" y="6847620"/>
                </a:lnTo>
                <a:lnTo>
                  <a:pt x="187301" y="6844943"/>
                </a:lnTo>
                <a:cubicBezTo>
                  <a:pt x="1490435" y="6060050"/>
                  <a:pt x="2389692" y="4393391"/>
                  <a:pt x="2389692" y="2464191"/>
                </a:cubicBezTo>
                <a:cubicBezTo>
                  <a:pt x="2389692" y="1625409"/>
                  <a:pt x="2219700" y="836256"/>
                  <a:pt x="1920432" y="147627"/>
                </a:cubicBezTo>
                <a:close/>
              </a:path>
            </a:pathLst>
          </a:custGeom>
          <a:solidFill>
            <a:srgbClr val="B69E60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手繪多邊形 15"/>
          <p:cNvSpPr/>
          <p:nvPr userDrawn="1"/>
        </p:nvSpPr>
        <p:spPr>
          <a:xfrm rot="1683951">
            <a:off x="3361407" y="40481"/>
            <a:ext cx="2022987" cy="7076000"/>
          </a:xfrm>
          <a:custGeom>
            <a:avLst/>
            <a:gdLst>
              <a:gd name="connsiteX0" fmla="*/ 41173 w 2022987"/>
              <a:gd name="connsiteY0" fmla="*/ 0 h 7076000"/>
              <a:gd name="connsiteX1" fmla="*/ 44783 w 2022987"/>
              <a:gd name="connsiteY1" fmla="*/ 1484 h 7076000"/>
              <a:gd name="connsiteX2" fmla="*/ 2022987 w 2022987"/>
              <a:gd name="connsiteY2" fmla="*/ 4299173 h 7076000"/>
              <a:gd name="connsiteX3" fmla="*/ 1542157 w 2022987"/>
              <a:gd name="connsiteY3" fmla="*/ 6815166 h 7076000"/>
              <a:gd name="connsiteX4" fmla="*/ 1444633 w 2022987"/>
              <a:gd name="connsiteY4" fmla="*/ 7023616 h 7076000"/>
              <a:gd name="connsiteX5" fmla="*/ 1346384 w 2022987"/>
              <a:gd name="connsiteY5" fmla="*/ 7076000 h 7076000"/>
              <a:gd name="connsiteX6" fmla="*/ 1493966 w 2022987"/>
              <a:gd name="connsiteY6" fmla="*/ 6747404 h 7076000"/>
              <a:gd name="connsiteX7" fmla="*/ 1946708 w 2022987"/>
              <a:gd name="connsiteY7" fmla="*/ 4299173 h 7076000"/>
              <a:gd name="connsiteX8" fmla="*/ 75014 w 2022987"/>
              <a:gd name="connsiteY8" fmla="*/ 58210 h 7076000"/>
              <a:gd name="connsiteX9" fmla="*/ 0 w 2022987"/>
              <a:gd name="connsiteY9" fmla="*/ 21953 h 70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22987" h="7076000">
                <a:moveTo>
                  <a:pt x="41173" y="0"/>
                </a:moveTo>
                <a:lnTo>
                  <a:pt x="44783" y="1484"/>
                </a:lnTo>
                <a:cubicBezTo>
                  <a:pt x="1190855" y="571236"/>
                  <a:pt x="2022987" y="2279882"/>
                  <a:pt x="2022987" y="4299173"/>
                </a:cubicBezTo>
                <a:cubicBezTo>
                  <a:pt x="2022987" y="5231154"/>
                  <a:pt x="1845728" y="6096961"/>
                  <a:pt x="1542157" y="6815166"/>
                </a:cubicBezTo>
                <a:lnTo>
                  <a:pt x="1444633" y="7023616"/>
                </a:lnTo>
                <a:lnTo>
                  <a:pt x="1346384" y="7076000"/>
                </a:lnTo>
                <a:lnTo>
                  <a:pt x="1493966" y="6747404"/>
                </a:lnTo>
                <a:cubicBezTo>
                  <a:pt x="1780354" y="6042784"/>
                  <a:pt x="1946708" y="5202029"/>
                  <a:pt x="1946708" y="4299173"/>
                </a:cubicBezTo>
                <a:cubicBezTo>
                  <a:pt x="1946708" y="2342985"/>
                  <a:pt x="1165771" y="678330"/>
                  <a:pt x="75014" y="58210"/>
                </a:cubicBezTo>
                <a:lnTo>
                  <a:pt x="0" y="21953"/>
                </a:lnTo>
                <a:close/>
              </a:path>
            </a:pathLst>
          </a:custGeom>
          <a:solidFill>
            <a:srgbClr val="D60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19" name="群組 18"/>
          <p:cNvGrpSpPr/>
          <p:nvPr userDrawn="1"/>
        </p:nvGrpSpPr>
        <p:grpSpPr>
          <a:xfrm rot="5400000">
            <a:off x="8706554" y="3397801"/>
            <a:ext cx="6660000" cy="87749"/>
            <a:chOff x="228136" y="157018"/>
            <a:chExt cx="11705246" cy="87749"/>
          </a:xfrm>
        </p:grpSpPr>
        <p:cxnSp>
          <p:nvCxnSpPr>
            <p:cNvPr id="20" name="直線接點 19"/>
            <p:cNvCxnSpPr/>
            <p:nvPr/>
          </p:nvCxnSpPr>
          <p:spPr>
            <a:xfrm>
              <a:off x="228136" y="157018"/>
              <a:ext cx="11705246" cy="18473"/>
            </a:xfrm>
            <a:prstGeom prst="line">
              <a:avLst/>
            </a:prstGeom>
            <a:noFill/>
            <a:ln w="28575" cap="flat" cmpd="sng" algn="ctr">
              <a:solidFill>
                <a:srgbClr val="D6000F"/>
              </a:solidFill>
              <a:prstDash val="solid"/>
              <a:miter lim="800000"/>
            </a:ln>
            <a:effectLst/>
          </p:spPr>
        </p:cxnSp>
        <p:cxnSp>
          <p:nvCxnSpPr>
            <p:cNvPr id="21" name="直線接點 20"/>
            <p:cNvCxnSpPr/>
            <p:nvPr/>
          </p:nvCxnSpPr>
          <p:spPr>
            <a:xfrm>
              <a:off x="228136" y="226294"/>
              <a:ext cx="11705246" cy="18473"/>
            </a:xfrm>
            <a:prstGeom prst="line">
              <a:avLst/>
            </a:prstGeom>
            <a:noFill/>
            <a:ln w="28575" cap="flat" cmpd="sng" algn="ctr">
              <a:solidFill>
                <a:srgbClr val="B69E60"/>
              </a:solidFill>
              <a:prstDash val="solid"/>
              <a:miter lim="800000"/>
            </a:ln>
            <a:effectLst/>
          </p:spPr>
        </p:cxnSp>
      </p:grpSp>
      <p:pic>
        <p:nvPicPr>
          <p:cNvPr id="25" name="圖片 2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011175" y="82225"/>
            <a:ext cx="5940256" cy="5952756"/>
          </a:xfrm>
          <a:custGeom>
            <a:avLst/>
            <a:gdLst>
              <a:gd name="connsiteX0" fmla="*/ 0 w 5940256"/>
              <a:gd name="connsiteY0" fmla="*/ 0 h 5952756"/>
              <a:gd name="connsiteX1" fmla="*/ 5940256 w 5940256"/>
              <a:gd name="connsiteY1" fmla="*/ 0 h 5952756"/>
              <a:gd name="connsiteX2" fmla="*/ 5940256 w 5940256"/>
              <a:gd name="connsiteY2" fmla="*/ 5952756 h 5952756"/>
              <a:gd name="connsiteX3" fmla="*/ 1001939 w 5940256"/>
              <a:gd name="connsiteY3" fmla="*/ 5952756 h 5952756"/>
              <a:gd name="connsiteX4" fmla="*/ 1001939 w 5940256"/>
              <a:gd name="connsiteY4" fmla="*/ 242747 h 5952756"/>
              <a:gd name="connsiteX5" fmla="*/ 0 w 5940256"/>
              <a:gd name="connsiteY5" fmla="*/ 242747 h 5952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40256" h="5952756">
                <a:moveTo>
                  <a:pt x="0" y="0"/>
                </a:moveTo>
                <a:lnTo>
                  <a:pt x="5940256" y="0"/>
                </a:lnTo>
                <a:lnTo>
                  <a:pt x="5940256" y="5952756"/>
                </a:lnTo>
                <a:lnTo>
                  <a:pt x="1001939" y="5952756"/>
                </a:lnTo>
                <a:lnTo>
                  <a:pt x="1001939" y="242747"/>
                </a:lnTo>
                <a:lnTo>
                  <a:pt x="0" y="24274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438130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 userDrawn="1"/>
        </p:nvPicPr>
        <p:blipFill rotWithShape="1">
          <a:blip r:embed="rId2"/>
          <a:srcRect l="274"/>
          <a:stretch/>
        </p:blipFill>
        <p:spPr>
          <a:xfrm>
            <a:off x="-9144" y="3661411"/>
            <a:ext cx="12201144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2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659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2AC36-4A62-45BA-A186-3C04A6B7A155}" type="datetimeFigureOut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2022/6/27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98EE81-0E9E-4E67-B4FB-69491F6036DD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0309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2AC36-4A62-45BA-A186-3C04A6B7A155}" type="datetimeFigureOut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2022/6/27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98EE81-0E9E-4E67-B4FB-69491F6036DD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48140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2AC36-4A62-45BA-A186-3C04A6B7A155}" type="datetimeFigureOut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2022/6/27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98EE81-0E9E-4E67-B4FB-69491F6036DD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8065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2AC36-4A62-45BA-A186-3C04A6B7A155}" type="datetimeFigureOut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2022/6/27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98EE81-0E9E-4E67-B4FB-69491F6036DD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59850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2AC36-4A62-45BA-A186-3C04A6B7A155}" type="datetimeFigureOut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2022/6/27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98EE81-0E9E-4E67-B4FB-69491F6036DD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19322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2AC36-4A62-45BA-A186-3C04A6B7A155}" type="datetimeFigureOut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2022/6/27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98EE81-0E9E-4E67-B4FB-69491F6036DD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48686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2AC36-4A62-45BA-A186-3C04A6B7A155}" type="datetimeFigureOut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2022/6/27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98EE81-0E9E-4E67-B4FB-69491F6036DD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10945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2AC36-4A62-45BA-A186-3C04A6B7A155}" type="datetimeFigureOut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2022/6/27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98EE81-0E9E-4E67-B4FB-69491F6036DD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3180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 userDrawn="1"/>
        </p:nvPicPr>
        <p:blipFill rotWithShape="1">
          <a:blip r:embed="rId2"/>
          <a:srcRect l="274"/>
          <a:stretch/>
        </p:blipFill>
        <p:spPr>
          <a:xfrm>
            <a:off x="-9144" y="3670647"/>
            <a:ext cx="12201144" cy="3200400"/>
          </a:xfrm>
          <a:prstGeom prst="rect">
            <a:avLst/>
          </a:prstGeom>
        </p:spPr>
      </p:pic>
      <p:cxnSp>
        <p:nvCxnSpPr>
          <p:cNvPr id="3" name="直線接點 2"/>
          <p:cNvCxnSpPr/>
          <p:nvPr userDrawn="1"/>
        </p:nvCxnSpPr>
        <p:spPr>
          <a:xfrm>
            <a:off x="228136" y="93010"/>
            <a:ext cx="11705246" cy="18473"/>
          </a:xfrm>
          <a:prstGeom prst="line">
            <a:avLst/>
          </a:prstGeom>
          <a:noFill/>
          <a:ln w="28575" cap="flat" cmpd="sng" algn="ctr">
            <a:solidFill>
              <a:srgbClr val="D6000F"/>
            </a:solidFill>
            <a:prstDash val="solid"/>
            <a:miter lim="800000"/>
          </a:ln>
          <a:effectLst/>
        </p:spPr>
      </p:cxnSp>
      <p:cxnSp>
        <p:nvCxnSpPr>
          <p:cNvPr id="4" name="直線接點 3"/>
          <p:cNvCxnSpPr/>
          <p:nvPr userDrawn="1"/>
        </p:nvCxnSpPr>
        <p:spPr>
          <a:xfrm>
            <a:off x="228136" y="162286"/>
            <a:ext cx="11705246" cy="18473"/>
          </a:xfrm>
          <a:prstGeom prst="line">
            <a:avLst/>
          </a:prstGeom>
          <a:noFill/>
          <a:ln w="28575" cap="flat" cmpd="sng" algn="ctr">
            <a:solidFill>
              <a:srgbClr val="B69E6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27296561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2AC36-4A62-45BA-A186-3C04A6B7A155}" type="datetimeFigureOut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2022/6/27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98EE81-0E9E-4E67-B4FB-69491F6036DD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93828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2AC36-4A62-45BA-A186-3C04A6B7A155}" type="datetimeFigureOut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2022/6/27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98EE81-0E9E-4E67-B4FB-69491F6036DD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38830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2AC36-4A62-45BA-A186-3C04A6B7A155}" type="datetimeFigureOut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2022/6/27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98EE81-0E9E-4E67-B4FB-69491F6036DD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3322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/>
          <p:nvPr userDrawn="1"/>
        </p:nvGrpSpPr>
        <p:grpSpPr>
          <a:xfrm>
            <a:off x="5659672" y="147874"/>
            <a:ext cx="6408000" cy="87749"/>
            <a:chOff x="5659672" y="147874"/>
            <a:chExt cx="6408000" cy="87749"/>
          </a:xfrm>
        </p:grpSpPr>
        <p:cxnSp>
          <p:nvCxnSpPr>
            <p:cNvPr id="6" name="直線接點 5"/>
            <p:cNvCxnSpPr/>
            <p:nvPr/>
          </p:nvCxnSpPr>
          <p:spPr>
            <a:xfrm>
              <a:off x="5659672" y="147874"/>
              <a:ext cx="6408000" cy="18473"/>
            </a:xfrm>
            <a:prstGeom prst="line">
              <a:avLst/>
            </a:prstGeom>
            <a:noFill/>
            <a:ln w="28575" cap="flat" cmpd="sng" algn="ctr">
              <a:solidFill>
                <a:srgbClr val="D6000F"/>
              </a:solidFill>
              <a:prstDash val="solid"/>
              <a:miter lim="800000"/>
            </a:ln>
            <a:effectLst/>
          </p:spPr>
        </p:cxnSp>
        <p:cxnSp>
          <p:nvCxnSpPr>
            <p:cNvPr id="7" name="直線接點 6"/>
            <p:cNvCxnSpPr/>
            <p:nvPr/>
          </p:nvCxnSpPr>
          <p:spPr>
            <a:xfrm>
              <a:off x="5659672" y="217150"/>
              <a:ext cx="6408000" cy="18473"/>
            </a:xfrm>
            <a:prstGeom prst="line">
              <a:avLst/>
            </a:prstGeom>
            <a:noFill/>
            <a:ln w="28575" cap="flat" cmpd="sng" algn="ctr">
              <a:solidFill>
                <a:srgbClr val="B69E60"/>
              </a:solidFill>
              <a:prstDash val="solid"/>
              <a:miter lim="800000"/>
            </a:ln>
            <a:effectLst/>
          </p:spPr>
        </p:cxnSp>
      </p:grpSp>
      <p:sp>
        <p:nvSpPr>
          <p:cNvPr id="14" name="手繪多邊形 13"/>
          <p:cNvSpPr/>
          <p:nvPr userDrawn="1"/>
        </p:nvSpPr>
        <p:spPr>
          <a:xfrm>
            <a:off x="274320" y="-26508"/>
            <a:ext cx="5303520" cy="785460"/>
          </a:xfrm>
          <a:custGeom>
            <a:avLst/>
            <a:gdLst>
              <a:gd name="connsiteX0" fmla="*/ 10891 w 5303520"/>
              <a:gd name="connsiteY0" fmla="*/ 0 h 785460"/>
              <a:gd name="connsiteX1" fmla="*/ 5292630 w 5303520"/>
              <a:gd name="connsiteY1" fmla="*/ 0 h 785460"/>
              <a:gd name="connsiteX2" fmla="*/ 5303520 w 5303520"/>
              <a:gd name="connsiteY2" fmla="*/ 53943 h 785460"/>
              <a:gd name="connsiteX3" fmla="*/ 5303520 w 5303520"/>
              <a:gd name="connsiteY3" fmla="*/ 639153 h 785460"/>
              <a:gd name="connsiteX4" fmla="*/ 5157213 w 5303520"/>
              <a:gd name="connsiteY4" fmla="*/ 785460 h 785460"/>
              <a:gd name="connsiteX5" fmla="*/ 146307 w 5303520"/>
              <a:gd name="connsiteY5" fmla="*/ 785460 h 785460"/>
              <a:gd name="connsiteX6" fmla="*/ 0 w 5303520"/>
              <a:gd name="connsiteY6" fmla="*/ 639153 h 785460"/>
              <a:gd name="connsiteX7" fmla="*/ 0 w 5303520"/>
              <a:gd name="connsiteY7" fmla="*/ 53943 h 785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03520" h="785460">
                <a:moveTo>
                  <a:pt x="10891" y="0"/>
                </a:moveTo>
                <a:lnTo>
                  <a:pt x="5292630" y="0"/>
                </a:lnTo>
                <a:lnTo>
                  <a:pt x="5303520" y="53943"/>
                </a:lnTo>
                <a:lnTo>
                  <a:pt x="5303520" y="639153"/>
                </a:lnTo>
                <a:cubicBezTo>
                  <a:pt x="5303520" y="719956"/>
                  <a:pt x="5238016" y="785460"/>
                  <a:pt x="5157213" y="785460"/>
                </a:cubicBezTo>
                <a:lnTo>
                  <a:pt x="146307" y="785460"/>
                </a:lnTo>
                <a:cubicBezTo>
                  <a:pt x="65504" y="785460"/>
                  <a:pt x="0" y="719956"/>
                  <a:pt x="0" y="639153"/>
                </a:cubicBezTo>
                <a:lnTo>
                  <a:pt x="0" y="53943"/>
                </a:lnTo>
                <a:close/>
              </a:path>
            </a:pathLst>
          </a:custGeom>
          <a:solidFill>
            <a:srgbClr val="D6000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11" name="群組 10"/>
          <p:cNvGrpSpPr/>
          <p:nvPr userDrawn="1"/>
        </p:nvGrpSpPr>
        <p:grpSpPr>
          <a:xfrm>
            <a:off x="74757" y="143251"/>
            <a:ext cx="144000" cy="85323"/>
            <a:chOff x="83901" y="143251"/>
            <a:chExt cx="144000" cy="85323"/>
          </a:xfrm>
        </p:grpSpPr>
        <p:cxnSp>
          <p:nvCxnSpPr>
            <p:cNvPr id="12" name="直線接點 11"/>
            <p:cNvCxnSpPr/>
            <p:nvPr/>
          </p:nvCxnSpPr>
          <p:spPr>
            <a:xfrm rot="21120000">
              <a:off x="83901" y="143251"/>
              <a:ext cx="144000" cy="18473"/>
            </a:xfrm>
            <a:prstGeom prst="line">
              <a:avLst/>
            </a:prstGeom>
            <a:noFill/>
            <a:ln w="28575" cap="flat" cmpd="sng" algn="ctr">
              <a:solidFill>
                <a:srgbClr val="D6000F"/>
              </a:solidFill>
              <a:prstDash val="solid"/>
              <a:miter lim="800000"/>
            </a:ln>
            <a:effectLst/>
          </p:spPr>
        </p:cxnSp>
        <p:cxnSp>
          <p:nvCxnSpPr>
            <p:cNvPr id="13" name="直線接點 12"/>
            <p:cNvCxnSpPr/>
            <p:nvPr/>
          </p:nvCxnSpPr>
          <p:spPr>
            <a:xfrm rot="21120000">
              <a:off x="83901" y="210101"/>
              <a:ext cx="144000" cy="18473"/>
            </a:xfrm>
            <a:prstGeom prst="line">
              <a:avLst/>
            </a:prstGeom>
            <a:noFill/>
            <a:ln w="28575" cap="flat" cmpd="sng" algn="ctr">
              <a:solidFill>
                <a:srgbClr val="B69E60"/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852675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/>
          <p:nvPr userDrawn="1"/>
        </p:nvGrpSpPr>
        <p:grpSpPr>
          <a:xfrm>
            <a:off x="5659672" y="147874"/>
            <a:ext cx="6408000" cy="87749"/>
            <a:chOff x="5659672" y="147874"/>
            <a:chExt cx="6408000" cy="87749"/>
          </a:xfrm>
        </p:grpSpPr>
        <p:cxnSp>
          <p:nvCxnSpPr>
            <p:cNvPr id="6" name="直線接點 5"/>
            <p:cNvCxnSpPr/>
            <p:nvPr/>
          </p:nvCxnSpPr>
          <p:spPr>
            <a:xfrm>
              <a:off x="5659672" y="147874"/>
              <a:ext cx="6408000" cy="18473"/>
            </a:xfrm>
            <a:prstGeom prst="line">
              <a:avLst/>
            </a:prstGeom>
            <a:noFill/>
            <a:ln w="28575" cap="flat" cmpd="sng" algn="ctr">
              <a:solidFill>
                <a:srgbClr val="D6000F"/>
              </a:solidFill>
              <a:prstDash val="solid"/>
              <a:miter lim="800000"/>
            </a:ln>
            <a:effectLst/>
          </p:spPr>
        </p:cxnSp>
        <p:cxnSp>
          <p:nvCxnSpPr>
            <p:cNvPr id="7" name="直線接點 6"/>
            <p:cNvCxnSpPr/>
            <p:nvPr/>
          </p:nvCxnSpPr>
          <p:spPr>
            <a:xfrm>
              <a:off x="5659672" y="217150"/>
              <a:ext cx="6408000" cy="18473"/>
            </a:xfrm>
            <a:prstGeom prst="line">
              <a:avLst/>
            </a:prstGeom>
            <a:noFill/>
            <a:ln w="28575" cap="flat" cmpd="sng" algn="ctr">
              <a:solidFill>
                <a:srgbClr val="B69E60"/>
              </a:solidFill>
              <a:prstDash val="solid"/>
              <a:miter lim="800000"/>
            </a:ln>
            <a:effectLst/>
          </p:spPr>
        </p:cxnSp>
      </p:grpSp>
      <p:sp>
        <p:nvSpPr>
          <p:cNvPr id="14" name="手繪多邊形 13"/>
          <p:cNvSpPr/>
          <p:nvPr userDrawn="1"/>
        </p:nvSpPr>
        <p:spPr>
          <a:xfrm>
            <a:off x="274320" y="-26508"/>
            <a:ext cx="5303520" cy="785460"/>
          </a:xfrm>
          <a:custGeom>
            <a:avLst/>
            <a:gdLst>
              <a:gd name="connsiteX0" fmla="*/ 10891 w 5303520"/>
              <a:gd name="connsiteY0" fmla="*/ 0 h 785460"/>
              <a:gd name="connsiteX1" fmla="*/ 5292630 w 5303520"/>
              <a:gd name="connsiteY1" fmla="*/ 0 h 785460"/>
              <a:gd name="connsiteX2" fmla="*/ 5303520 w 5303520"/>
              <a:gd name="connsiteY2" fmla="*/ 53943 h 785460"/>
              <a:gd name="connsiteX3" fmla="*/ 5303520 w 5303520"/>
              <a:gd name="connsiteY3" fmla="*/ 639153 h 785460"/>
              <a:gd name="connsiteX4" fmla="*/ 5157213 w 5303520"/>
              <a:gd name="connsiteY4" fmla="*/ 785460 h 785460"/>
              <a:gd name="connsiteX5" fmla="*/ 146307 w 5303520"/>
              <a:gd name="connsiteY5" fmla="*/ 785460 h 785460"/>
              <a:gd name="connsiteX6" fmla="*/ 0 w 5303520"/>
              <a:gd name="connsiteY6" fmla="*/ 639153 h 785460"/>
              <a:gd name="connsiteX7" fmla="*/ 0 w 5303520"/>
              <a:gd name="connsiteY7" fmla="*/ 53943 h 785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03520" h="785460">
                <a:moveTo>
                  <a:pt x="10891" y="0"/>
                </a:moveTo>
                <a:lnTo>
                  <a:pt x="5292630" y="0"/>
                </a:lnTo>
                <a:lnTo>
                  <a:pt x="5303520" y="53943"/>
                </a:lnTo>
                <a:lnTo>
                  <a:pt x="5303520" y="639153"/>
                </a:lnTo>
                <a:cubicBezTo>
                  <a:pt x="5303520" y="719956"/>
                  <a:pt x="5238016" y="785460"/>
                  <a:pt x="5157213" y="785460"/>
                </a:cubicBezTo>
                <a:lnTo>
                  <a:pt x="146307" y="785460"/>
                </a:lnTo>
                <a:cubicBezTo>
                  <a:pt x="65504" y="785460"/>
                  <a:pt x="0" y="719956"/>
                  <a:pt x="0" y="639153"/>
                </a:cubicBezTo>
                <a:lnTo>
                  <a:pt x="0" y="53943"/>
                </a:lnTo>
                <a:close/>
              </a:path>
            </a:pathLst>
          </a:custGeom>
          <a:solidFill>
            <a:srgbClr val="D6000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11" name="群組 10"/>
          <p:cNvGrpSpPr/>
          <p:nvPr userDrawn="1"/>
        </p:nvGrpSpPr>
        <p:grpSpPr>
          <a:xfrm>
            <a:off x="74757" y="143251"/>
            <a:ext cx="144000" cy="85323"/>
            <a:chOff x="83901" y="143251"/>
            <a:chExt cx="144000" cy="85323"/>
          </a:xfrm>
        </p:grpSpPr>
        <p:cxnSp>
          <p:nvCxnSpPr>
            <p:cNvPr id="12" name="直線接點 11"/>
            <p:cNvCxnSpPr/>
            <p:nvPr/>
          </p:nvCxnSpPr>
          <p:spPr>
            <a:xfrm rot="21120000">
              <a:off x="83901" y="143251"/>
              <a:ext cx="144000" cy="18473"/>
            </a:xfrm>
            <a:prstGeom prst="line">
              <a:avLst/>
            </a:prstGeom>
            <a:noFill/>
            <a:ln w="28575" cap="flat" cmpd="sng" algn="ctr">
              <a:solidFill>
                <a:srgbClr val="D6000F"/>
              </a:solidFill>
              <a:prstDash val="solid"/>
              <a:miter lim="800000"/>
            </a:ln>
            <a:effectLst/>
          </p:spPr>
        </p:cxnSp>
        <p:cxnSp>
          <p:nvCxnSpPr>
            <p:cNvPr id="13" name="直線接點 12"/>
            <p:cNvCxnSpPr/>
            <p:nvPr/>
          </p:nvCxnSpPr>
          <p:spPr>
            <a:xfrm rot="21120000">
              <a:off x="83901" y="210101"/>
              <a:ext cx="144000" cy="18473"/>
            </a:xfrm>
            <a:prstGeom prst="line">
              <a:avLst/>
            </a:prstGeom>
            <a:noFill/>
            <a:ln w="28575" cap="flat" cmpd="sng" algn="ctr">
              <a:solidFill>
                <a:srgbClr val="B69E60"/>
              </a:solidFill>
              <a:prstDash val="solid"/>
              <a:miter lim="800000"/>
            </a:ln>
            <a:effectLst/>
          </p:spPr>
        </p:cxnSp>
      </p:grpSp>
      <p:pic>
        <p:nvPicPr>
          <p:cNvPr id="4" name="圖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077133"/>
            <a:ext cx="12223528" cy="3778853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9802" y="6203233"/>
            <a:ext cx="762762" cy="37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199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F78A-D2FF-4539-A082-3F1E5A0B67D3}" type="datetimeFigureOut">
              <a:rPr lang="zh-TW" altLang="en-US" smtClean="0"/>
              <a:t>2022/6/27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36FAD-1185-4D9C-9B4B-AB62F77A13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770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F78A-D2FF-4539-A082-3F1E5A0B67D3}" type="datetimeFigureOut">
              <a:rPr lang="zh-TW" altLang="en-US" smtClean="0"/>
              <a:t>2022/6/27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36FAD-1185-4D9C-9B4B-AB62F77A13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7832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F78A-D2FF-4539-A082-3F1E5A0B67D3}" type="datetimeFigureOut">
              <a:rPr lang="zh-TW" altLang="en-US" smtClean="0"/>
              <a:t>2022/6/27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36FAD-1185-4D9C-9B4B-AB62F77A13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1806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F78A-D2FF-4539-A082-3F1E5A0B67D3}" type="datetimeFigureOut">
              <a:rPr lang="zh-TW" altLang="en-US" smtClean="0"/>
              <a:t>2022/6/27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36FAD-1185-4D9C-9B4B-AB62F77A13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6138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6F78A-D2FF-4539-A082-3F1E5A0B67D3}" type="datetimeFigureOut">
              <a:rPr lang="zh-TW" altLang="en-US" smtClean="0"/>
              <a:t>2022/6/27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336FAD-1185-4D9C-9B4B-AB62F77A13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4101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81" r:id="rId4"/>
    <p:sldLayoutId id="2147483682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3475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" y="0"/>
            <a:ext cx="121867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491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21" Type="http://schemas.openxmlformats.org/officeDocument/2006/relationships/image" Target="../media/image16.png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slideLayout" Target="../slideLayouts/slideLayout5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microsoft.com/office/2007/relationships/hdphoto" Target="../media/hdphoto4.wdp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image" Target="../media/image26.png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microsoft.com/office/2007/relationships/hdphoto" Target="../media/hdphoto3.wdp"/><Relationship Id="rId7" Type="http://schemas.openxmlformats.org/officeDocument/2006/relationships/image" Target="../media/image3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10" Type="http://schemas.openxmlformats.org/officeDocument/2006/relationships/image" Target="../media/image33.jpeg"/><Relationship Id="rId4" Type="http://schemas.openxmlformats.org/officeDocument/2006/relationships/image" Target="../media/image27.jpeg"/><Relationship Id="rId9" Type="http://schemas.openxmlformats.org/officeDocument/2006/relationships/image" Target="../media/image3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7" Type="http://schemas.openxmlformats.org/officeDocument/2006/relationships/image" Target="../media/image21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26F5D3D6-8143-4B49-AB53-8C6C9DB705BD}"/>
              </a:ext>
            </a:extLst>
          </p:cNvPr>
          <p:cNvSpPr/>
          <p:nvPr/>
        </p:nvSpPr>
        <p:spPr>
          <a:xfrm>
            <a:off x="5015346" y="3166937"/>
            <a:ext cx="6785156" cy="1608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Bef>
                <a:spcPts val="300"/>
              </a:spcBef>
            </a:pPr>
            <a:r>
              <a:rPr lang="zh-TW" altLang="en-US" sz="48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來店用餐</a:t>
            </a:r>
            <a:endParaRPr lang="en-US" altLang="zh-TW" sz="4800" b="1" spc="1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  <a:p>
            <a:pPr algn="r">
              <a:spcBef>
                <a:spcPts val="300"/>
              </a:spcBef>
            </a:pPr>
            <a:r>
              <a:rPr lang="zh-TW" altLang="en-US" sz="48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現場等候時間預測</a:t>
            </a:r>
            <a:endParaRPr lang="id-ID" sz="4800" b="1" spc="1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042742" y="4775070"/>
            <a:ext cx="3757760" cy="7232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spcBef>
                <a:spcPts val="600"/>
              </a:spcBef>
            </a:pPr>
            <a:r>
              <a:rPr lang="en-US" altLang="zh-TW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AIGO</a:t>
            </a:r>
            <a:r>
              <a:rPr lang="zh-TW" altLang="en-US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解題</a:t>
            </a:r>
            <a:r>
              <a:rPr lang="zh-TW" altLang="en-US" b="1" spc="1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賽－實證階段啟動會議</a:t>
            </a:r>
            <a:endParaRPr lang="en-US" altLang="zh-TW" b="1" spc="1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  <a:p>
            <a:pPr algn="r">
              <a:spcBef>
                <a:spcPts val="600"/>
              </a:spcBef>
            </a:pPr>
            <a:r>
              <a:rPr lang="en-US" altLang="zh-TW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【</a:t>
            </a:r>
            <a:r>
              <a:rPr lang="zh-TW" altLang="en-US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不知名</a:t>
            </a:r>
            <a:r>
              <a:rPr lang="en-US" altLang="zh-TW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】</a:t>
            </a:r>
            <a:r>
              <a:rPr lang="zh-TW" altLang="en-US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團隊 </a:t>
            </a:r>
            <a:endParaRPr lang="en-US" altLang="zh-TW" dirty="0">
              <a:solidFill>
                <a:srgbClr val="000000"/>
              </a:solidFill>
              <a:latin typeface="Arial"/>
              <a:ea typeface="微软雅黑"/>
              <a:sym typeface="Source Han Sans K Medium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6941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/>
          <p:cNvGrpSpPr/>
          <p:nvPr/>
        </p:nvGrpSpPr>
        <p:grpSpPr>
          <a:xfrm>
            <a:off x="485914" y="36576"/>
            <a:ext cx="4784662" cy="646331"/>
            <a:chOff x="368951" y="36576"/>
            <a:chExt cx="4784662" cy="646331"/>
          </a:xfrm>
        </p:grpSpPr>
        <p:sp>
          <p:nvSpPr>
            <p:cNvPr id="2" name="矩形 1"/>
            <p:cNvSpPr/>
            <p:nvPr/>
          </p:nvSpPr>
          <p:spPr>
            <a:xfrm>
              <a:off x="698547" y="36576"/>
              <a:ext cx="44550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zh-TW" altLang="en-US" sz="3600" b="1" spc="100" dirty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預期成果與時程規劃</a:t>
              </a:r>
            </a:p>
          </p:txBody>
        </p:sp>
        <p:pic>
          <p:nvPicPr>
            <p:cNvPr id="18" name="圖片 17"/>
            <p:cNvPicPr>
              <a:picLocks noChangeAspect="1"/>
            </p:cNvPicPr>
            <p:nvPr/>
          </p:nvPicPr>
          <p:blipFill rotWithShape="1">
            <a:blip r:embed="rId21">
              <a:extLst>
                <a:ext uri="{BEBA8EAE-BF5A-486C-A8C5-ECC9F3942E4B}">
                  <a14:imgProps xmlns:a14="http://schemas.microsoft.com/office/drawing/2010/main">
                    <a14:imgLayer r:embed="rId22">
                      <a14:imgEffect>
                        <a14:backgroundRemoval t="10000" b="90000" l="10000" r="90000">
                          <a14:foregroundMark x1="30717" y1="48770" x2="30717" y2="48770"/>
                          <a14:foregroundMark x1="64846" y1="40574" x2="64846" y2="40574"/>
                          <a14:foregroundMark x1="20478" y1="48361" x2="20478" y2="48361"/>
                        </a14:backgroundRemoval>
                      </a14:imgEffect>
                    </a14:imgLayer>
                  </a14:imgProps>
                </a:ext>
              </a:extLst>
            </a:blip>
            <a:srcRect l="14442" t="14545" r="11267" b="16833"/>
            <a:stretch/>
          </p:blipFill>
          <p:spPr>
            <a:xfrm>
              <a:off x="368951" y="232154"/>
              <a:ext cx="331733" cy="255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7" name="文字方塊 16"/>
          <p:cNvSpPr txBox="1"/>
          <p:nvPr/>
        </p:nvSpPr>
        <p:spPr>
          <a:xfrm>
            <a:off x="5627880" y="241273"/>
            <a:ext cx="296747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000" b="1" i="0" u="none" strike="noStrike" kern="1200" cap="none" spc="100" normalizeH="0" baseline="0" noProof="0" dirty="0">
                <a:ln>
                  <a:noFill/>
                </a:ln>
                <a:solidFill>
                  <a:srgbClr val="D6000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時程與</a:t>
            </a:r>
            <a:r>
              <a:rPr kumimoji="0" lang="zh-TW" altLang="en-US" sz="3000" b="1" i="0" u="none" strike="noStrike" kern="1200" cap="none" spc="100" normalizeH="0" baseline="0" noProof="0" dirty="0" smtClean="0">
                <a:ln>
                  <a:noFill/>
                </a:ln>
                <a:solidFill>
                  <a:srgbClr val="D6000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預期</a:t>
            </a:r>
            <a:r>
              <a:rPr lang="zh-TW" altLang="en-US" sz="3000" b="1" spc="100" dirty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成果</a:t>
            </a:r>
            <a:endParaRPr kumimoji="0" lang="zh-TW" altLang="en-US" sz="3000" b="1" i="0" u="none" strike="noStrike" kern="1200" cap="none" spc="100" normalizeH="0" baseline="0" noProof="0" dirty="0">
              <a:ln>
                <a:noFill/>
              </a:ln>
              <a:solidFill>
                <a:srgbClr val="D6000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grpSp>
        <p:nvGrpSpPr>
          <p:cNvPr id="227" name="组合 1"/>
          <p:cNvGrpSpPr/>
          <p:nvPr/>
        </p:nvGrpSpPr>
        <p:grpSpPr>
          <a:xfrm>
            <a:off x="1953253" y="1763797"/>
            <a:ext cx="8381365" cy="3709729"/>
            <a:chOff x="2277" y="2491"/>
            <a:chExt cx="9846" cy="4358"/>
          </a:xfrm>
        </p:grpSpPr>
        <p:cxnSp>
          <p:nvCxnSpPr>
            <p:cNvPr id="228" name="直接连接符 4"/>
            <p:cNvCxnSpPr>
              <a:cxnSpLocks noChangeShapeType="1"/>
            </p:cNvCxnSpPr>
            <p:nvPr>
              <p:custDataLst>
                <p:tags r:id="rId1"/>
              </p:custDataLst>
            </p:nvPr>
          </p:nvCxnSpPr>
          <p:spPr bwMode="auto">
            <a:xfrm>
              <a:off x="2277" y="4563"/>
              <a:ext cx="9846" cy="0"/>
            </a:xfrm>
            <a:prstGeom prst="line">
              <a:avLst/>
            </a:prstGeom>
            <a:solidFill>
              <a:srgbClr val="70AD47"/>
            </a:solidFill>
            <a:ln w="19050" cap="flat" cmpd="sng" algn="ctr">
              <a:solidFill>
                <a:schemeClr val="bg1">
                  <a:lumMod val="75000"/>
                </a:schemeClr>
              </a:solidFill>
              <a:prstDash val="solid"/>
              <a:miter lim="800000"/>
              <a:headEnd type="oval" w="med" len="med"/>
              <a:tailEnd type="stealth" w="med" len="med"/>
            </a:ln>
            <a:effectLst/>
          </p:spPr>
        </p:cxnSp>
        <p:cxnSp>
          <p:nvCxnSpPr>
            <p:cNvPr id="229" name="直接连接符 16"/>
            <p:cNvCxnSpPr>
              <a:cxnSpLocks noChangeShapeType="1"/>
            </p:cNvCxnSpPr>
            <p:nvPr>
              <p:custDataLst>
                <p:tags r:id="rId2"/>
              </p:custDataLst>
            </p:nvPr>
          </p:nvCxnSpPr>
          <p:spPr bwMode="auto">
            <a:xfrm>
              <a:off x="3497" y="3773"/>
              <a:ext cx="0" cy="722"/>
            </a:xfrm>
            <a:prstGeom prst="line">
              <a:avLst/>
            </a:prstGeom>
            <a:solidFill>
              <a:srgbClr val="70AD47"/>
            </a:solidFill>
            <a:ln w="19050" cap="flat" cmpd="sng" algn="ctr">
              <a:solidFill>
                <a:srgbClr val="D6000F"/>
              </a:solidFill>
              <a:prstDash val="solid"/>
              <a:miter lim="800000"/>
            </a:ln>
            <a:effectLst/>
          </p:spPr>
        </p:cxnSp>
        <p:sp>
          <p:nvSpPr>
            <p:cNvPr id="230" name="椭圆 27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3396" y="4460"/>
              <a:ext cx="204" cy="205"/>
            </a:xfrm>
            <a:prstGeom prst="ellipse">
              <a:avLst/>
            </a:prstGeom>
            <a:solidFill>
              <a:srgbClr val="ACA38B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>
              <a:normAutofit fontScale="25000" lnSpcReduction="20000"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Han Sans CN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1" name="圆角矩形 11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2376" y="2491"/>
              <a:ext cx="2244" cy="1469"/>
            </a:xfrm>
            <a:prstGeom prst="roundRect">
              <a:avLst>
                <a:gd name="adj" fmla="val 5921"/>
              </a:avLst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外部數據蒐集</a:t>
              </a:r>
              <a:endParaRPr kumimoji="0" lang="en-US" altLang="zh-TW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與整理</a:t>
              </a:r>
              <a:endParaRPr kumimoji="0" lang="zh-CN" altLang="zh-CN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</p:txBody>
        </p:sp>
        <p:cxnSp>
          <p:nvCxnSpPr>
            <p:cNvPr id="232" name="直接连接符 20"/>
            <p:cNvCxnSpPr>
              <a:cxnSpLocks noChangeShapeType="1"/>
            </p:cNvCxnSpPr>
            <p:nvPr>
              <p:custDataLst>
                <p:tags r:id="rId5"/>
              </p:custDataLst>
            </p:nvPr>
          </p:nvCxnSpPr>
          <p:spPr bwMode="auto">
            <a:xfrm>
              <a:off x="6229" y="3773"/>
              <a:ext cx="0" cy="722"/>
            </a:xfrm>
            <a:prstGeom prst="line">
              <a:avLst/>
            </a:prstGeom>
            <a:solidFill>
              <a:srgbClr val="70AD47"/>
            </a:solidFill>
            <a:ln w="19050" cap="flat" cmpd="sng" algn="ctr">
              <a:solidFill>
                <a:srgbClr val="B69E60"/>
              </a:solidFill>
              <a:prstDash val="solid"/>
              <a:miter lim="800000"/>
            </a:ln>
            <a:effectLst/>
          </p:spPr>
        </p:cxnSp>
        <p:sp>
          <p:nvSpPr>
            <p:cNvPr id="233" name="椭圆 30"/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6127" y="4460"/>
              <a:ext cx="204" cy="205"/>
            </a:xfrm>
            <a:prstGeom prst="ellipse">
              <a:avLst/>
            </a:prstGeom>
            <a:solidFill>
              <a:srgbClr val="ACA38B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>
              <a:normAutofit fontScale="25000" lnSpcReduction="20000"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Han Sans CN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4" name="圆角矩形 11"/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5107" y="2491"/>
              <a:ext cx="2244" cy="1469"/>
            </a:xfrm>
            <a:prstGeom prst="roundRect">
              <a:avLst>
                <a:gd name="adj" fmla="val 5921"/>
              </a:avLst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變數定義</a:t>
              </a:r>
              <a:endParaRPr kumimoji="0" lang="en-US" altLang="zh-TW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與建模資料產出</a:t>
              </a:r>
              <a:endParaRPr kumimoji="0" lang="zh-CN" altLang="zh-CN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</p:txBody>
        </p:sp>
        <p:cxnSp>
          <p:nvCxnSpPr>
            <p:cNvPr id="235" name="直接连接符 23"/>
            <p:cNvCxnSpPr>
              <a:cxnSpLocks noChangeShapeType="1"/>
            </p:cNvCxnSpPr>
            <p:nvPr>
              <p:custDataLst>
                <p:tags r:id="rId8"/>
              </p:custDataLst>
            </p:nvPr>
          </p:nvCxnSpPr>
          <p:spPr bwMode="auto">
            <a:xfrm>
              <a:off x="8963" y="3773"/>
              <a:ext cx="0" cy="722"/>
            </a:xfrm>
            <a:prstGeom prst="line">
              <a:avLst/>
            </a:prstGeom>
            <a:solidFill>
              <a:srgbClr val="70AD47"/>
            </a:solidFill>
            <a:ln w="19050" cap="flat" cmpd="sng" algn="ctr">
              <a:solidFill>
                <a:srgbClr val="D6000F"/>
              </a:solidFill>
              <a:prstDash val="solid"/>
              <a:miter lim="800000"/>
            </a:ln>
            <a:effectLst/>
          </p:spPr>
        </p:cxnSp>
        <p:sp>
          <p:nvSpPr>
            <p:cNvPr id="236" name="椭圆 33"/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8861" y="4460"/>
              <a:ext cx="204" cy="205"/>
            </a:xfrm>
            <a:prstGeom prst="ellipse">
              <a:avLst/>
            </a:prstGeom>
            <a:solidFill>
              <a:srgbClr val="ACA38B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>
              <a:normAutofit fontScale="25000" lnSpcReduction="20000"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Han Sans CN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7" name="圆角矩形 34"/>
            <p:cNvSpPr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7841" y="2491"/>
              <a:ext cx="2244" cy="1469"/>
            </a:xfrm>
            <a:prstGeom prst="roundRect">
              <a:avLst>
                <a:gd name="adj" fmla="val 5921"/>
              </a:avLst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變數關聯性檢視</a:t>
              </a:r>
              <a:endParaRPr kumimoji="0" lang="en-US" altLang="zh-TW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與顯著性確認</a:t>
              </a:r>
              <a:endParaRPr kumimoji="0" lang="zh-CN" altLang="en-US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</p:txBody>
        </p:sp>
        <p:cxnSp>
          <p:nvCxnSpPr>
            <p:cNvPr id="238" name="直接连接符 26"/>
            <p:cNvCxnSpPr>
              <a:cxnSpLocks noChangeShapeType="1"/>
            </p:cNvCxnSpPr>
            <p:nvPr>
              <p:custDataLst>
                <p:tags r:id="rId11"/>
              </p:custDataLst>
            </p:nvPr>
          </p:nvCxnSpPr>
          <p:spPr bwMode="auto">
            <a:xfrm flipV="1">
              <a:off x="4864" y="4632"/>
              <a:ext cx="0" cy="723"/>
            </a:xfrm>
            <a:prstGeom prst="line">
              <a:avLst/>
            </a:prstGeom>
            <a:solidFill>
              <a:srgbClr val="70AD47"/>
            </a:solidFill>
            <a:ln w="19050" cap="flat" cmpd="sng" algn="ctr">
              <a:solidFill>
                <a:srgbClr val="B69E60"/>
              </a:solidFill>
              <a:prstDash val="solid"/>
              <a:miter lim="800000"/>
            </a:ln>
            <a:effectLst/>
          </p:spPr>
        </p:cxnSp>
        <p:sp>
          <p:nvSpPr>
            <p:cNvPr id="239" name="椭圆 7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4762" y="4460"/>
              <a:ext cx="204" cy="205"/>
            </a:xfrm>
            <a:prstGeom prst="ellipse">
              <a:avLst/>
            </a:prstGeom>
            <a:solidFill>
              <a:srgbClr val="ACA38B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>
              <a:normAutofit fontScale="25000" lnSpcReduction="20000"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Han Sans CN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0" name="圆角矩形 11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3742" y="5355"/>
              <a:ext cx="2244" cy="1469"/>
            </a:xfrm>
            <a:prstGeom prst="roundRect">
              <a:avLst>
                <a:gd name="adj" fmla="val 5921"/>
              </a:avLst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門市資料理解</a:t>
              </a:r>
              <a:endParaRPr kumimoji="0" lang="en-US" altLang="zh-TW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與整體資料檢視</a:t>
              </a:r>
              <a:endParaRPr kumimoji="0" lang="zh-CN" altLang="zh-CN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</p:txBody>
        </p:sp>
        <p:cxnSp>
          <p:nvCxnSpPr>
            <p:cNvPr id="241" name="直接连接符 31"/>
            <p:cNvCxnSpPr>
              <a:cxnSpLocks noChangeShapeType="1"/>
            </p:cNvCxnSpPr>
            <p:nvPr>
              <p:custDataLst>
                <p:tags r:id="rId14"/>
              </p:custDataLst>
            </p:nvPr>
          </p:nvCxnSpPr>
          <p:spPr bwMode="auto">
            <a:xfrm flipV="1">
              <a:off x="7596" y="4632"/>
              <a:ext cx="0" cy="723"/>
            </a:xfrm>
            <a:prstGeom prst="line">
              <a:avLst/>
            </a:prstGeom>
            <a:solidFill>
              <a:srgbClr val="70AD47"/>
            </a:solidFill>
            <a:ln w="19050" cap="flat" cmpd="sng" algn="ctr">
              <a:solidFill>
                <a:srgbClr val="D6000F"/>
              </a:solidFill>
              <a:prstDash val="solid"/>
              <a:miter lim="800000"/>
            </a:ln>
            <a:effectLst/>
          </p:spPr>
        </p:cxnSp>
        <p:sp>
          <p:nvSpPr>
            <p:cNvPr id="242" name="椭圆 9"/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7494" y="4460"/>
              <a:ext cx="204" cy="205"/>
            </a:xfrm>
            <a:prstGeom prst="ellipse">
              <a:avLst/>
            </a:prstGeom>
            <a:solidFill>
              <a:srgbClr val="ACA38B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>
              <a:normAutofit fontScale="25000" lnSpcReduction="20000"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Han Sans CN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3" name="圆角矩形 11"/>
            <p:cNvSpPr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6475" y="5355"/>
              <a:ext cx="2242" cy="1469"/>
            </a:xfrm>
            <a:prstGeom prst="roundRect">
              <a:avLst>
                <a:gd name="adj" fmla="val 5921"/>
              </a:avLst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模型建立、優化</a:t>
              </a:r>
              <a:endParaRPr kumimoji="0" lang="en-US" altLang="zh-TW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與效度檢視</a:t>
              </a:r>
              <a:endParaRPr kumimoji="0" lang="zh-CN" altLang="zh-CN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</p:txBody>
        </p:sp>
        <p:cxnSp>
          <p:nvCxnSpPr>
            <p:cNvPr id="244" name="直接连接符 26"/>
            <p:cNvCxnSpPr>
              <a:cxnSpLocks noChangeShapeType="1"/>
            </p:cNvCxnSpPr>
            <p:nvPr>
              <p:custDataLst>
                <p:tags r:id="rId17"/>
              </p:custDataLst>
            </p:nvPr>
          </p:nvCxnSpPr>
          <p:spPr bwMode="auto">
            <a:xfrm flipV="1">
              <a:off x="10329" y="4658"/>
              <a:ext cx="0" cy="722"/>
            </a:xfrm>
            <a:prstGeom prst="line">
              <a:avLst/>
            </a:prstGeom>
            <a:solidFill>
              <a:srgbClr val="70AD47"/>
            </a:solidFill>
            <a:ln w="19050" cap="flat" cmpd="sng" algn="ctr">
              <a:solidFill>
                <a:srgbClr val="B69E60"/>
              </a:solidFill>
              <a:prstDash val="solid"/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sp>
          <p:nvSpPr>
            <p:cNvPr id="245" name="椭圆 7"/>
            <p:cNvSpPr>
              <a:spLocks noChangeArrowheads="1"/>
            </p:cNvSpPr>
            <p:nvPr>
              <p:custDataLst>
                <p:tags r:id="rId18"/>
              </p:custDataLst>
            </p:nvPr>
          </p:nvSpPr>
          <p:spPr bwMode="auto">
            <a:xfrm>
              <a:off x="10227" y="4460"/>
              <a:ext cx="204" cy="205"/>
            </a:xfrm>
            <a:prstGeom prst="ellipse">
              <a:avLst/>
            </a:prstGeom>
            <a:solidFill>
              <a:srgbClr val="ACA38B"/>
            </a:solidFill>
            <a:ln w="12700" cap="flat" cmpd="sng" algn="ctr">
              <a:noFill/>
              <a:prstDash val="solid"/>
              <a:miter lim="800000"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square" anchor="ctr">
              <a:normAutofit fontScale="25000" lnSpcReduction="20000"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Han Sans CN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6" name="圆角矩形 11"/>
            <p:cNvSpPr>
              <a:spLocks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9207" y="5381"/>
              <a:ext cx="2244" cy="1468"/>
            </a:xfrm>
            <a:prstGeom prst="roundRect">
              <a:avLst>
                <a:gd name="adj" fmla="val 5921"/>
              </a:avLst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模型定版</a:t>
              </a:r>
              <a:endParaRPr kumimoji="0" lang="en-US" altLang="zh-TW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報告產出</a:t>
              </a:r>
              <a:endParaRPr kumimoji="0" lang="zh-CN" altLang="zh-CN" sz="1600" b="1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</p:txBody>
        </p:sp>
      </p:grpSp>
      <p:sp>
        <p:nvSpPr>
          <p:cNvPr id="4" name="文字方塊 3"/>
          <p:cNvSpPr txBox="1"/>
          <p:nvPr/>
        </p:nvSpPr>
        <p:spPr>
          <a:xfrm>
            <a:off x="1147912" y="3232319"/>
            <a:ext cx="620683" cy="661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0" cap="none" spc="100" normalizeH="0" baseline="0" noProof="0" dirty="0">
                <a:ln>
                  <a:noFill/>
                </a:ln>
                <a:solidFill>
                  <a:srgbClr val="ACA38B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</a:rPr>
              <a:t>預估</a:t>
            </a:r>
            <a:endParaRPr kumimoji="0" lang="en-US" altLang="zh-TW" sz="1600" b="1" i="0" u="none" strike="noStrike" kern="0" cap="none" spc="100" normalizeH="0" baseline="0" noProof="0" dirty="0">
              <a:ln>
                <a:noFill/>
              </a:ln>
              <a:solidFill>
                <a:srgbClr val="ACA38B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ea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0" cap="none" spc="100" normalizeH="0" baseline="0" noProof="0" dirty="0">
                <a:ln>
                  <a:noFill/>
                </a:ln>
                <a:solidFill>
                  <a:srgbClr val="ACA38B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</a:rPr>
              <a:t>迄日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2708416" y="3585464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ACA38B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6/30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ACA38B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47" name="文字方塊 246"/>
          <p:cNvSpPr txBox="1"/>
          <p:nvPr/>
        </p:nvSpPr>
        <p:spPr>
          <a:xfrm>
            <a:off x="3869369" y="3146646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ACA38B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7/21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ACA38B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48" name="文字方塊 247"/>
          <p:cNvSpPr txBox="1"/>
          <p:nvPr/>
        </p:nvSpPr>
        <p:spPr>
          <a:xfrm>
            <a:off x="5038865" y="3585464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ACA38B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8/18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ACA38B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49" name="文字方塊 248"/>
          <p:cNvSpPr txBox="1"/>
          <p:nvPr/>
        </p:nvSpPr>
        <p:spPr>
          <a:xfrm>
            <a:off x="6198438" y="3146646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ACA38B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9/15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ACA38B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50" name="文字方塊 249"/>
          <p:cNvSpPr txBox="1"/>
          <p:nvPr/>
        </p:nvSpPr>
        <p:spPr>
          <a:xfrm>
            <a:off x="7370623" y="3585464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ACA38B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9/22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ACA38B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51" name="文字方塊 250"/>
          <p:cNvSpPr txBox="1"/>
          <p:nvPr/>
        </p:nvSpPr>
        <p:spPr>
          <a:xfrm>
            <a:off x="8525743" y="3146646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ACA38B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10/6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ACA38B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grpSp>
        <p:nvGrpSpPr>
          <p:cNvPr id="8" name="群組 7"/>
          <p:cNvGrpSpPr/>
          <p:nvPr/>
        </p:nvGrpSpPr>
        <p:grpSpPr>
          <a:xfrm>
            <a:off x="1959043" y="1100662"/>
            <a:ext cx="2196382" cy="561692"/>
            <a:chOff x="1430886" y="1292932"/>
            <a:chExt cx="2196382" cy="561692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23"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backgroundRemoval t="0" b="97015" l="3356" r="89933">
                          <a14:foregroundMark x1="40940" y1="39552" x2="42282" y2="42537"/>
                          <a14:foregroundMark x1="14765" y1="44030" x2="14765" y2="44030"/>
                          <a14:foregroundMark x1="30872" y1="25373" x2="30872" y2="25373"/>
                          <a14:foregroundMark x1="66443" y1="21642" x2="66443" y2="21642"/>
                          <a14:foregroundMark x1="76510" y1="34328" x2="76510" y2="34328"/>
                          <a14:foregroundMark x1="72483" y1="42537" x2="72483" y2="42537"/>
                          <a14:foregroundMark x1="33557" y1="74627" x2="33557" y2="74627"/>
                          <a14:foregroundMark x1="10738" y1="53731" x2="10738" y2="537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30886" y="1382326"/>
              <a:ext cx="425768" cy="38290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7" name="文字方塊 6"/>
            <p:cNvSpPr txBox="1"/>
            <p:nvPr/>
          </p:nvSpPr>
          <p:spPr>
            <a:xfrm>
              <a:off x="1854229" y="1292932"/>
              <a:ext cx="1773039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收集完至少</a:t>
              </a:r>
              <a:r>
                <a:rPr kumimoji="0" lang="en-US" altLang="zh-TW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5</a:t>
              </a: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個</a:t>
              </a:r>
              <a:endParaRPr kumimoji="0" lang="en-US" altLang="zh-TW" sz="14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開放資料</a:t>
              </a:r>
            </a:p>
          </p:txBody>
        </p:sp>
      </p:grpSp>
      <p:grpSp>
        <p:nvGrpSpPr>
          <p:cNvPr id="253" name="群組 252"/>
          <p:cNvGrpSpPr/>
          <p:nvPr/>
        </p:nvGrpSpPr>
        <p:grpSpPr>
          <a:xfrm>
            <a:off x="4362278" y="1100662"/>
            <a:ext cx="1910196" cy="561692"/>
            <a:chOff x="1430886" y="1292932"/>
            <a:chExt cx="1910196" cy="561692"/>
          </a:xfrm>
        </p:grpSpPr>
        <p:pic>
          <p:nvPicPr>
            <p:cNvPr id="254" name="圖片 253"/>
            <p:cNvPicPr>
              <a:picLocks noChangeAspect="1"/>
            </p:cNvPicPr>
            <p:nvPr/>
          </p:nvPicPr>
          <p:blipFill>
            <a:blip r:embed="rId23"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backgroundRemoval t="0" b="97015" l="3356" r="89933">
                          <a14:foregroundMark x1="40940" y1="39552" x2="42282" y2="42537"/>
                          <a14:foregroundMark x1="14765" y1="44030" x2="14765" y2="44030"/>
                          <a14:foregroundMark x1="30872" y1="25373" x2="30872" y2="25373"/>
                          <a14:foregroundMark x1="66443" y1="21642" x2="66443" y2="21642"/>
                          <a14:foregroundMark x1="76510" y1="34328" x2="76510" y2="34328"/>
                          <a14:foregroundMark x1="72483" y1="42537" x2="72483" y2="42537"/>
                          <a14:foregroundMark x1="33557" y1="74627" x2="33557" y2="74627"/>
                          <a14:foregroundMark x1="10738" y1="53731" x2="10738" y2="537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30886" y="1382326"/>
              <a:ext cx="425768" cy="38290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55" name="文字方塊 254"/>
            <p:cNvSpPr txBox="1"/>
            <p:nvPr/>
          </p:nvSpPr>
          <p:spPr>
            <a:xfrm>
              <a:off x="1854230" y="1292932"/>
              <a:ext cx="1486852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產出至少</a:t>
              </a:r>
              <a:r>
                <a:rPr kumimoji="0" lang="en-US" altLang="zh-TW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15</a:t>
              </a: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個</a:t>
              </a:r>
              <a:endParaRPr kumimoji="0" lang="en-US" altLang="zh-TW" sz="14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衍生變數</a:t>
              </a:r>
            </a:p>
          </p:txBody>
        </p:sp>
      </p:grpSp>
      <p:grpSp>
        <p:nvGrpSpPr>
          <p:cNvPr id="256" name="群組 255"/>
          <p:cNvGrpSpPr/>
          <p:nvPr/>
        </p:nvGrpSpPr>
        <p:grpSpPr>
          <a:xfrm>
            <a:off x="5404203" y="5570452"/>
            <a:ext cx="2118751" cy="777136"/>
            <a:chOff x="1430886" y="1292932"/>
            <a:chExt cx="2118751" cy="777136"/>
          </a:xfrm>
        </p:grpSpPr>
        <p:pic>
          <p:nvPicPr>
            <p:cNvPr id="257" name="圖片 256"/>
            <p:cNvPicPr>
              <a:picLocks noChangeAspect="1"/>
            </p:cNvPicPr>
            <p:nvPr/>
          </p:nvPicPr>
          <p:blipFill>
            <a:blip r:embed="rId23"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backgroundRemoval t="0" b="97015" l="3356" r="89933">
                          <a14:foregroundMark x1="40940" y1="39552" x2="42282" y2="42537"/>
                          <a14:foregroundMark x1="14765" y1="44030" x2="14765" y2="44030"/>
                          <a14:foregroundMark x1="30872" y1="25373" x2="30872" y2="25373"/>
                          <a14:foregroundMark x1="66443" y1="21642" x2="66443" y2="21642"/>
                          <a14:foregroundMark x1="76510" y1="34328" x2="76510" y2="34328"/>
                          <a14:foregroundMark x1="72483" y1="42537" x2="72483" y2="42537"/>
                          <a14:foregroundMark x1="33557" y1="74627" x2="33557" y2="74627"/>
                          <a14:foregroundMark x1="10738" y1="53731" x2="10738" y2="537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30886" y="1382326"/>
              <a:ext cx="425768" cy="38290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58" name="文字方塊 257"/>
            <p:cNvSpPr txBox="1"/>
            <p:nvPr/>
          </p:nvSpPr>
          <p:spPr>
            <a:xfrm>
              <a:off x="1854229" y="1292932"/>
              <a:ext cx="1695408" cy="7771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至少建立</a:t>
              </a:r>
              <a:r>
                <a:rPr kumimoji="0" lang="en-US" altLang="zh-TW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3</a:t>
              </a: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個模型</a:t>
              </a:r>
              <a:endParaRPr kumimoji="0" lang="en-US" altLang="zh-TW" sz="14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其中</a:t>
              </a:r>
              <a:r>
                <a:rPr kumimoji="0" lang="en-US" altLang="zh-TW" sz="1400" b="1" i="0" u="none" strike="noStrike" kern="1200" cap="none" spc="10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</a:t>
              </a: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個模型效度達標</a:t>
              </a:r>
            </a:p>
          </p:txBody>
        </p:sp>
      </p:grpSp>
      <p:grpSp>
        <p:nvGrpSpPr>
          <p:cNvPr id="262" name="群組 261"/>
          <p:cNvGrpSpPr/>
          <p:nvPr/>
        </p:nvGrpSpPr>
        <p:grpSpPr>
          <a:xfrm>
            <a:off x="6675250" y="1100662"/>
            <a:ext cx="1910196" cy="561692"/>
            <a:chOff x="1430886" y="1292932"/>
            <a:chExt cx="1910196" cy="561692"/>
          </a:xfrm>
        </p:grpSpPr>
        <p:pic>
          <p:nvPicPr>
            <p:cNvPr id="263" name="圖片 262"/>
            <p:cNvPicPr>
              <a:picLocks noChangeAspect="1"/>
            </p:cNvPicPr>
            <p:nvPr/>
          </p:nvPicPr>
          <p:blipFill>
            <a:blip r:embed="rId23"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backgroundRemoval t="0" b="97015" l="3356" r="89933">
                          <a14:foregroundMark x1="40940" y1="39552" x2="42282" y2="42537"/>
                          <a14:foregroundMark x1="14765" y1="44030" x2="14765" y2="44030"/>
                          <a14:foregroundMark x1="30872" y1="25373" x2="30872" y2="25373"/>
                          <a14:foregroundMark x1="66443" y1="21642" x2="66443" y2="21642"/>
                          <a14:foregroundMark x1="76510" y1="34328" x2="76510" y2="34328"/>
                          <a14:foregroundMark x1="72483" y1="42537" x2="72483" y2="42537"/>
                          <a14:foregroundMark x1="33557" y1="74627" x2="33557" y2="74627"/>
                          <a14:foregroundMark x1="10738" y1="53731" x2="10738" y2="537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30886" y="1382326"/>
              <a:ext cx="425768" cy="38290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64" name="文字方塊 263"/>
            <p:cNvSpPr txBox="1"/>
            <p:nvPr/>
          </p:nvSpPr>
          <p:spPr>
            <a:xfrm>
              <a:off x="1854230" y="1292932"/>
              <a:ext cx="1486852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產出重要度排</a:t>
              </a:r>
              <a:endParaRPr kumimoji="0" lang="en-US" altLang="zh-TW" sz="14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序資料</a:t>
              </a:r>
              <a:r>
                <a:rPr kumimoji="0" lang="en-US" altLang="zh-TW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</a:t>
              </a: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份</a:t>
              </a:r>
            </a:p>
          </p:txBody>
        </p:sp>
      </p:grpSp>
      <p:grpSp>
        <p:nvGrpSpPr>
          <p:cNvPr id="268" name="群組 267"/>
          <p:cNvGrpSpPr/>
          <p:nvPr/>
        </p:nvGrpSpPr>
        <p:grpSpPr>
          <a:xfrm>
            <a:off x="7872589" y="5570452"/>
            <a:ext cx="1910196" cy="561692"/>
            <a:chOff x="1430886" y="1292932"/>
            <a:chExt cx="1910196" cy="561692"/>
          </a:xfrm>
        </p:grpSpPr>
        <p:pic>
          <p:nvPicPr>
            <p:cNvPr id="269" name="圖片 268"/>
            <p:cNvPicPr>
              <a:picLocks noChangeAspect="1"/>
            </p:cNvPicPr>
            <p:nvPr/>
          </p:nvPicPr>
          <p:blipFill>
            <a:blip r:embed="rId23"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backgroundRemoval t="0" b="97015" l="3356" r="89933">
                          <a14:foregroundMark x1="40940" y1="39552" x2="42282" y2="42537"/>
                          <a14:foregroundMark x1="14765" y1="44030" x2="14765" y2="44030"/>
                          <a14:foregroundMark x1="30872" y1="25373" x2="30872" y2="25373"/>
                          <a14:foregroundMark x1="66443" y1="21642" x2="66443" y2="21642"/>
                          <a14:foregroundMark x1="76510" y1="34328" x2="76510" y2="34328"/>
                          <a14:foregroundMark x1="72483" y1="42537" x2="72483" y2="42537"/>
                          <a14:foregroundMark x1="33557" y1="74627" x2="33557" y2="74627"/>
                          <a14:foregroundMark x1="10738" y1="53731" x2="10738" y2="537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30886" y="1382326"/>
              <a:ext cx="425768" cy="38290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70" name="文字方塊 269"/>
            <p:cNvSpPr txBox="1"/>
            <p:nvPr/>
          </p:nvSpPr>
          <p:spPr>
            <a:xfrm>
              <a:off x="1854230" y="1292932"/>
              <a:ext cx="1486852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產出實證審查</a:t>
              </a:r>
              <a:endParaRPr kumimoji="0" lang="en-US" altLang="zh-TW" sz="14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說明報告</a:t>
              </a:r>
              <a:r>
                <a:rPr kumimoji="0" lang="en-US" altLang="zh-TW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</a:t>
              </a: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份</a:t>
              </a:r>
            </a:p>
          </p:txBody>
        </p:sp>
      </p:grpSp>
      <p:grpSp>
        <p:nvGrpSpPr>
          <p:cNvPr id="271" name="群組 270"/>
          <p:cNvGrpSpPr/>
          <p:nvPr/>
        </p:nvGrpSpPr>
        <p:grpSpPr>
          <a:xfrm>
            <a:off x="3200327" y="5570452"/>
            <a:ext cx="1910196" cy="561692"/>
            <a:chOff x="1430886" y="1292932"/>
            <a:chExt cx="1910196" cy="561692"/>
          </a:xfrm>
        </p:grpSpPr>
        <p:pic>
          <p:nvPicPr>
            <p:cNvPr id="272" name="圖片 271"/>
            <p:cNvPicPr>
              <a:picLocks noChangeAspect="1"/>
            </p:cNvPicPr>
            <p:nvPr/>
          </p:nvPicPr>
          <p:blipFill>
            <a:blip r:embed="rId23"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backgroundRemoval t="0" b="97015" l="3356" r="89933">
                          <a14:foregroundMark x1="40940" y1="39552" x2="42282" y2="42537"/>
                          <a14:foregroundMark x1="14765" y1="44030" x2="14765" y2="44030"/>
                          <a14:foregroundMark x1="30872" y1="25373" x2="30872" y2="25373"/>
                          <a14:foregroundMark x1="66443" y1="21642" x2="66443" y2="21642"/>
                          <a14:foregroundMark x1="76510" y1="34328" x2="76510" y2="34328"/>
                          <a14:foregroundMark x1="72483" y1="42537" x2="72483" y2="42537"/>
                          <a14:foregroundMark x1="33557" y1="74627" x2="33557" y2="74627"/>
                          <a14:foregroundMark x1="10738" y1="53731" x2="10738" y2="537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30886" y="1382326"/>
              <a:ext cx="425768" cy="38290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73" name="文字方塊 272"/>
            <p:cNvSpPr txBox="1"/>
            <p:nvPr/>
          </p:nvSpPr>
          <p:spPr>
            <a:xfrm>
              <a:off x="1854230" y="1292932"/>
              <a:ext cx="1486852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產出敘述性統</a:t>
              </a:r>
              <a:endParaRPr kumimoji="0" lang="en-US" altLang="zh-TW" sz="14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計資料</a:t>
              </a:r>
              <a:r>
                <a:rPr kumimoji="0" lang="en-US" altLang="zh-TW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1</a:t>
              </a:r>
              <a:r>
                <a:rPr kumimoji="0" lang="zh-TW" altLang="en-US" sz="1400" b="1" i="0" u="none" strike="noStrike" kern="1200" cap="none" spc="10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份</a:t>
              </a:r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83128" y="6530531"/>
            <a:ext cx="1190600" cy="307777"/>
            <a:chOff x="83128" y="6530531"/>
            <a:chExt cx="1190600" cy="307777"/>
          </a:xfrm>
        </p:grpSpPr>
        <p:pic>
          <p:nvPicPr>
            <p:cNvPr id="274" name="圖片 273"/>
            <p:cNvPicPr>
              <a:picLocks noChangeAspect="1"/>
            </p:cNvPicPr>
            <p:nvPr/>
          </p:nvPicPr>
          <p:blipFill>
            <a:blip r:embed="rId23"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backgroundRemoval t="0" b="97015" l="3356" r="89933">
                          <a14:foregroundMark x1="40940" y1="39552" x2="42282" y2="42537"/>
                          <a14:foregroundMark x1="14765" y1="44030" x2="14765" y2="44030"/>
                          <a14:foregroundMark x1="30872" y1="25373" x2="30872" y2="25373"/>
                          <a14:foregroundMark x1="66443" y1="21642" x2="66443" y2="21642"/>
                          <a14:foregroundMark x1="76510" y1="34328" x2="76510" y2="34328"/>
                          <a14:foregroundMark x1="72483" y1="42537" x2="72483" y2="42537"/>
                          <a14:foregroundMark x1="33557" y1="74627" x2="33557" y2="74627"/>
                          <a14:foregroundMark x1="10738" y1="53731" x2="10738" y2="537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3128" y="6556766"/>
              <a:ext cx="283885" cy="25530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9" name="矩形 8"/>
            <p:cNvSpPr/>
            <p:nvPr/>
          </p:nvSpPr>
          <p:spPr>
            <a:xfrm>
              <a:off x="319621" y="6530531"/>
              <a:ext cx="95410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zh-TW" sz="1400" b="1" i="0" u="none" strike="noStrike" kern="1200" cap="none" spc="10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預期</a:t>
              </a:r>
              <a:r>
                <a:rPr kumimoji="0" lang="zh-TW" altLang="en-US" sz="1400" b="1" i="0" u="none" strike="noStrike" kern="1200" cap="none" spc="10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成果</a:t>
              </a:r>
              <a:endParaRPr kumimoji="0" lang="zh-TW" altLang="en-US" sz="14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2384288" y="3573841"/>
            <a:ext cx="377026" cy="1144369"/>
            <a:chOff x="2384288" y="3573841"/>
            <a:chExt cx="377026" cy="1144369"/>
          </a:xfrm>
        </p:grpSpPr>
        <p:sp>
          <p:nvSpPr>
            <p:cNvPr id="12" name="等腰三角形 11"/>
            <p:cNvSpPr/>
            <p:nvPr/>
          </p:nvSpPr>
          <p:spPr>
            <a:xfrm>
              <a:off x="2464801" y="3573841"/>
              <a:ext cx="216000" cy="144000"/>
            </a:xfrm>
            <a:prstGeom prst="triangle">
              <a:avLst/>
            </a:prstGeom>
            <a:solidFill>
              <a:srgbClr val="D6000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文字方塊 12"/>
            <p:cNvSpPr txBox="1"/>
            <p:nvPr/>
          </p:nvSpPr>
          <p:spPr>
            <a:xfrm>
              <a:off x="2384288" y="3764103"/>
              <a:ext cx="377026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 b="1" spc="100" dirty="0" smtClean="0">
                  <a:solidFill>
                    <a:srgbClr val="D6000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目</a:t>
              </a:r>
              <a:endParaRPr lang="en-US" altLang="zh-TW" sz="1400" b="1" spc="100" dirty="0" smtClean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r>
                <a:rPr lang="zh-TW" altLang="en-US" sz="1400" b="1" spc="100" dirty="0" smtClean="0">
                  <a:solidFill>
                    <a:srgbClr val="D6000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</a:t>
              </a:r>
              <a:endParaRPr lang="en-US" altLang="zh-TW" sz="1400" b="1" spc="100" dirty="0" smtClean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r>
                <a:rPr lang="zh-TW" altLang="en-US" sz="1400" b="1" spc="100" dirty="0" smtClean="0">
                  <a:solidFill>
                    <a:srgbClr val="D6000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進</a:t>
              </a:r>
              <a:endParaRPr lang="en-US" altLang="zh-TW" sz="1400" b="1" spc="100" dirty="0" smtClean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r>
                <a:rPr lang="zh-TW" altLang="en-US" sz="1400" b="1" spc="100" dirty="0" smtClean="0">
                  <a:solidFill>
                    <a:srgbClr val="D6000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度</a:t>
              </a:r>
              <a:endParaRPr lang="zh-TW" altLang="en-US" sz="1400" b="1" spc="100" dirty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65" name="群組 64"/>
          <p:cNvGrpSpPr/>
          <p:nvPr/>
        </p:nvGrpSpPr>
        <p:grpSpPr>
          <a:xfrm>
            <a:off x="11407340" y="6630420"/>
            <a:ext cx="597099" cy="108000"/>
            <a:chOff x="11283078" y="6598521"/>
            <a:chExt cx="597099" cy="108000"/>
          </a:xfrm>
        </p:grpSpPr>
        <p:sp>
          <p:nvSpPr>
            <p:cNvPr id="66" name="橢圓 65"/>
            <p:cNvSpPr/>
            <p:nvPr/>
          </p:nvSpPr>
          <p:spPr>
            <a:xfrm>
              <a:off x="11283078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7" name="橢圓 66"/>
            <p:cNvSpPr/>
            <p:nvPr/>
          </p:nvSpPr>
          <p:spPr>
            <a:xfrm>
              <a:off x="11446111" y="6598521"/>
              <a:ext cx="108000" cy="108000"/>
            </a:xfrm>
            <a:prstGeom prst="ellipse">
              <a:avLst/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8" name="橢圓 67"/>
            <p:cNvSpPr/>
            <p:nvPr/>
          </p:nvSpPr>
          <p:spPr>
            <a:xfrm>
              <a:off x="11609144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9" name="橢圓 68"/>
            <p:cNvSpPr/>
            <p:nvPr/>
          </p:nvSpPr>
          <p:spPr>
            <a:xfrm>
              <a:off x="11772177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0724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6">
            <a:extLst>
              <a:ext uri="{FF2B5EF4-FFF2-40B4-BE49-F238E27FC236}">
                <a16:creationId xmlns:a16="http://schemas.microsoft.com/office/drawing/2014/main" id="{F2039CCE-477F-4F10-AD57-140A0B55D816}"/>
              </a:ext>
            </a:extLst>
          </p:cNvPr>
          <p:cNvSpPr txBox="1"/>
          <p:nvPr/>
        </p:nvSpPr>
        <p:spPr>
          <a:xfrm flipH="1">
            <a:off x="6705330" y="1766322"/>
            <a:ext cx="4819650" cy="157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44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PART</a:t>
            </a:r>
            <a:r>
              <a:rPr lang="en-US" altLang="zh-CN" sz="4400" dirty="0">
                <a:solidFill>
                  <a:srgbClr val="FFFFFF"/>
                </a:solidFill>
                <a:latin typeface="Source Han Sans K Medium" panose="020B0600000000000000" pitchFamily="34" charset="-128"/>
                <a:ea typeface="Source Han Sans K Medium" panose="020B0600000000000000" pitchFamily="34" charset="-128"/>
                <a:sym typeface="Source Han Sans K Medium" panose="020B0600000000000000" pitchFamily="34" charset="-128"/>
              </a:rPr>
              <a:t>  </a:t>
            </a:r>
            <a:r>
              <a:rPr lang="en-US" altLang="zh-CN" sz="88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3</a:t>
            </a:r>
            <a:endParaRPr lang="zh-CN" altLang="en-US" sz="8800" b="1" spc="1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26F5D3D6-8143-4B49-AB53-8C6C9DB705BD}"/>
              </a:ext>
            </a:extLst>
          </p:cNvPr>
          <p:cNvSpPr/>
          <p:nvPr/>
        </p:nvSpPr>
        <p:spPr>
          <a:xfrm>
            <a:off x="5623560" y="3557637"/>
            <a:ext cx="59014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zh-TW" altLang="en-US" sz="60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合作</a:t>
            </a:r>
            <a:r>
              <a:rPr lang="zh-TW" altLang="en-US" sz="6000" b="1" spc="1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事項</a:t>
            </a:r>
            <a:endParaRPr lang="en-US" altLang="zh-TW" sz="6000" b="1" spc="100" dirty="0" smtClean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  <a:p>
            <a:pPr lvl="0" algn="r"/>
            <a:r>
              <a:rPr lang="zh-TW" altLang="en-US" sz="6000" b="1" spc="1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與</a:t>
            </a:r>
            <a:r>
              <a:rPr lang="zh-TW" altLang="en-US" sz="60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議題討論</a:t>
            </a:r>
          </a:p>
        </p:txBody>
      </p:sp>
    </p:spTree>
    <p:extLst>
      <p:ext uri="{BB962C8B-B14F-4D97-AF65-F5344CB8AC3E}">
        <p14:creationId xmlns:p14="http://schemas.microsoft.com/office/powerpoint/2010/main" val="145078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/>
          <p:cNvGrpSpPr/>
          <p:nvPr/>
        </p:nvGrpSpPr>
        <p:grpSpPr>
          <a:xfrm>
            <a:off x="485914" y="36576"/>
            <a:ext cx="4784662" cy="646331"/>
            <a:chOff x="368951" y="36576"/>
            <a:chExt cx="4784662" cy="646331"/>
          </a:xfrm>
        </p:grpSpPr>
        <p:sp>
          <p:nvSpPr>
            <p:cNvPr id="2" name="矩形 1"/>
            <p:cNvSpPr/>
            <p:nvPr/>
          </p:nvSpPr>
          <p:spPr>
            <a:xfrm>
              <a:off x="698547" y="36576"/>
              <a:ext cx="44550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zh-TW" altLang="en-US" sz="3600" b="1" spc="100" dirty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合作</a:t>
              </a:r>
              <a:r>
                <a:rPr lang="zh-TW" altLang="en-US" sz="3600" b="1" spc="100" dirty="0" smtClean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事項與</a:t>
              </a:r>
              <a:r>
                <a:rPr lang="zh-TW" altLang="en-US" sz="3600" b="1" spc="100" dirty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議題討論</a:t>
              </a:r>
            </a:p>
          </p:txBody>
        </p:sp>
        <p:pic>
          <p:nvPicPr>
            <p:cNvPr id="18" name="圖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0717" y1="48770" x2="30717" y2="48770"/>
                          <a14:foregroundMark x1="64846" y1="40574" x2="64846" y2="40574"/>
                          <a14:foregroundMark x1="20478" y1="48361" x2="20478" y2="48361"/>
                        </a14:backgroundRemoval>
                      </a14:imgEffect>
                    </a14:imgLayer>
                  </a14:imgProps>
                </a:ext>
              </a:extLst>
            </a:blip>
            <a:srcRect l="14442" t="14545" r="11267" b="16833"/>
            <a:stretch/>
          </p:blipFill>
          <p:spPr>
            <a:xfrm>
              <a:off x="368951" y="232154"/>
              <a:ext cx="331733" cy="255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7" name="文字方塊 16"/>
          <p:cNvSpPr txBox="1"/>
          <p:nvPr/>
        </p:nvSpPr>
        <p:spPr>
          <a:xfrm>
            <a:off x="5627880" y="241273"/>
            <a:ext cx="17748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TW" altLang="en-US" sz="3000" b="1" spc="100" dirty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合作事項</a:t>
            </a:r>
            <a:endParaRPr kumimoji="0" lang="zh-TW" altLang="en-US" sz="3000" b="1" i="0" u="none" strike="noStrike" kern="1200" cap="none" spc="100" normalizeH="0" baseline="0" noProof="0" dirty="0">
              <a:ln>
                <a:noFill/>
              </a:ln>
              <a:solidFill>
                <a:srgbClr val="D6000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grpSp>
        <p:nvGrpSpPr>
          <p:cNvPr id="12" name="群組 11"/>
          <p:cNvGrpSpPr/>
          <p:nvPr/>
        </p:nvGrpSpPr>
        <p:grpSpPr>
          <a:xfrm>
            <a:off x="11407340" y="6630420"/>
            <a:ext cx="597099" cy="108000"/>
            <a:chOff x="11283078" y="6598521"/>
            <a:chExt cx="597099" cy="108000"/>
          </a:xfrm>
        </p:grpSpPr>
        <p:sp>
          <p:nvSpPr>
            <p:cNvPr id="13" name="橢圓 12"/>
            <p:cNvSpPr/>
            <p:nvPr/>
          </p:nvSpPr>
          <p:spPr>
            <a:xfrm>
              <a:off x="11283078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4" name="橢圓 13"/>
            <p:cNvSpPr/>
            <p:nvPr/>
          </p:nvSpPr>
          <p:spPr>
            <a:xfrm>
              <a:off x="11446111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橢圓 14"/>
            <p:cNvSpPr/>
            <p:nvPr/>
          </p:nvSpPr>
          <p:spPr>
            <a:xfrm>
              <a:off x="11609144" y="6598521"/>
              <a:ext cx="108000" cy="108000"/>
            </a:xfrm>
            <a:prstGeom prst="ellipse">
              <a:avLst/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6" name="橢圓 15"/>
            <p:cNvSpPr/>
            <p:nvPr/>
          </p:nvSpPr>
          <p:spPr>
            <a:xfrm>
              <a:off x="11772177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cxnSp>
        <p:nvCxnSpPr>
          <p:cNvPr id="5" name="直線接點 4"/>
          <p:cNvCxnSpPr/>
          <p:nvPr/>
        </p:nvCxnSpPr>
        <p:spPr>
          <a:xfrm>
            <a:off x="1281166" y="1291875"/>
            <a:ext cx="2664000" cy="0"/>
          </a:xfrm>
          <a:prstGeom prst="line">
            <a:avLst/>
          </a:prstGeom>
          <a:ln w="127000">
            <a:solidFill>
              <a:srgbClr val="D6000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539795" y="791677"/>
            <a:ext cx="21467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600" b="1" spc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出解題簽訂合作文件</a:t>
            </a:r>
            <a:endParaRPr lang="zh-TW" altLang="en-US" sz="1600" b="1" spc="1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2" name="直線接點 21"/>
          <p:cNvCxnSpPr/>
          <p:nvPr/>
        </p:nvCxnSpPr>
        <p:spPr>
          <a:xfrm>
            <a:off x="4054600" y="1291875"/>
            <a:ext cx="5688000" cy="0"/>
          </a:xfrm>
          <a:prstGeom prst="line">
            <a:avLst/>
          </a:prstGeom>
          <a:ln w="127000">
            <a:solidFill>
              <a:srgbClr val="B69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6346025" y="791677"/>
            <a:ext cx="10567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600" b="1" spc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實證期間</a:t>
            </a:r>
            <a:endParaRPr lang="zh-TW" altLang="en-US" sz="1600" b="1" spc="1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6" name="直線接點 25"/>
          <p:cNvCxnSpPr/>
          <p:nvPr/>
        </p:nvCxnSpPr>
        <p:spPr>
          <a:xfrm>
            <a:off x="9852034" y="1291875"/>
            <a:ext cx="144000" cy="0"/>
          </a:xfrm>
          <a:prstGeom prst="line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>
            <a:off x="10105469" y="1291875"/>
            <a:ext cx="144000" cy="0"/>
          </a:xfrm>
          <a:prstGeom prst="line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8870996" y="791677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實證審查</a:t>
            </a:r>
            <a:r>
              <a:rPr lang="zh-TW" altLang="en-US" sz="1600" b="1" spc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</a:t>
            </a:r>
            <a:r>
              <a:rPr lang="en-US" altLang="zh-TW" sz="1600" b="1" spc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6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成果發表</a:t>
            </a:r>
            <a:r>
              <a:rPr lang="zh-TW" altLang="en-US" sz="1600" b="1" spc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</a:t>
            </a:r>
            <a:endParaRPr lang="zh-TW" altLang="en-US" sz="1600" b="1" spc="1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3632584" y="1389647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7/15</a:t>
            </a:r>
            <a:r>
              <a:rPr lang="zh-TW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</a:t>
            </a:r>
            <a:endParaRPr lang="zh-TW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9449891" y="1389647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10/7</a:t>
            </a:r>
            <a:endParaRPr lang="zh-TW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5" name="群組 34"/>
          <p:cNvGrpSpPr/>
          <p:nvPr/>
        </p:nvGrpSpPr>
        <p:grpSpPr>
          <a:xfrm>
            <a:off x="1755450" y="1453520"/>
            <a:ext cx="3017173" cy="506832"/>
            <a:chOff x="1431901" y="3573841"/>
            <a:chExt cx="3017173" cy="506832"/>
          </a:xfrm>
        </p:grpSpPr>
        <p:sp>
          <p:nvSpPr>
            <p:cNvPr id="36" name="等腰三角形 35"/>
            <p:cNvSpPr/>
            <p:nvPr/>
          </p:nvSpPr>
          <p:spPr>
            <a:xfrm>
              <a:off x="2832487" y="3573841"/>
              <a:ext cx="216000" cy="144000"/>
            </a:xfrm>
            <a:prstGeom prst="triangle">
              <a:avLst/>
            </a:prstGeom>
            <a:solidFill>
              <a:srgbClr val="D6000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文字方塊 36"/>
            <p:cNvSpPr txBox="1"/>
            <p:nvPr/>
          </p:nvSpPr>
          <p:spPr>
            <a:xfrm>
              <a:off x="1431901" y="3772896"/>
              <a:ext cx="30171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 b="1" spc="100" dirty="0" smtClean="0">
                  <a:solidFill>
                    <a:srgbClr val="D6000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7/1</a:t>
              </a:r>
              <a:r>
                <a:rPr lang="zh-TW" altLang="en-US" sz="1400" b="1" spc="100" dirty="0" smtClean="0">
                  <a:solidFill>
                    <a:srgbClr val="D6000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規劃進度：開始門市資料檢視</a:t>
              </a:r>
              <a:endParaRPr lang="en-US" altLang="zh-TW" sz="1400" b="1" spc="100" dirty="0" smtClean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aphicFrame>
        <p:nvGraphicFramePr>
          <p:cNvPr id="19" name="表格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5534343"/>
              </p:ext>
            </p:extLst>
          </p:nvPr>
        </p:nvGraphicFramePr>
        <p:xfrm>
          <a:off x="110834" y="2032059"/>
          <a:ext cx="12007274" cy="4558081"/>
        </p:xfrm>
        <a:graphic>
          <a:graphicData uri="http://schemas.openxmlformats.org/drawingml/2006/table">
            <a:tbl>
              <a:tblPr/>
              <a:tblGrid>
                <a:gridCol w="376590">
                  <a:extLst>
                    <a:ext uri="{9D8B030D-6E8A-4147-A177-3AD203B41FA5}">
                      <a16:colId xmlns:a16="http://schemas.microsoft.com/office/drawing/2014/main" val="1292132171"/>
                    </a:ext>
                  </a:extLst>
                </a:gridCol>
                <a:gridCol w="2520256">
                  <a:extLst>
                    <a:ext uri="{9D8B030D-6E8A-4147-A177-3AD203B41FA5}">
                      <a16:colId xmlns:a16="http://schemas.microsoft.com/office/drawing/2014/main" val="3732815718"/>
                    </a:ext>
                  </a:extLst>
                </a:gridCol>
                <a:gridCol w="1859411">
                  <a:extLst>
                    <a:ext uri="{9D8B030D-6E8A-4147-A177-3AD203B41FA5}">
                      <a16:colId xmlns:a16="http://schemas.microsoft.com/office/drawing/2014/main" val="4045967996"/>
                    </a:ext>
                  </a:extLst>
                </a:gridCol>
                <a:gridCol w="709891">
                  <a:extLst>
                    <a:ext uri="{9D8B030D-6E8A-4147-A177-3AD203B41FA5}">
                      <a16:colId xmlns:a16="http://schemas.microsoft.com/office/drawing/2014/main" val="344030868"/>
                    </a:ext>
                  </a:extLst>
                </a:gridCol>
                <a:gridCol w="3270563">
                  <a:extLst>
                    <a:ext uri="{9D8B030D-6E8A-4147-A177-3AD203B41FA5}">
                      <a16:colId xmlns:a16="http://schemas.microsoft.com/office/drawing/2014/main" val="3334637879"/>
                    </a:ext>
                  </a:extLst>
                </a:gridCol>
                <a:gridCol w="3270563">
                  <a:extLst>
                    <a:ext uri="{9D8B030D-6E8A-4147-A177-3AD203B41FA5}">
                      <a16:colId xmlns:a16="http://schemas.microsoft.com/office/drawing/2014/main" val="1940923188"/>
                    </a:ext>
                  </a:extLst>
                </a:gridCol>
              </a:tblGrid>
              <a:tr h="296272">
                <a:tc gridSpan="2"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 rtl="0" fontAlgn="ctr"/>
                      <a:r>
                        <a:rPr lang="zh-TW" altLang="en-US" sz="1400" b="1" i="0" u="none" strike="noStrike" spc="1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工作項目階段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400" b="1" i="0" u="none" strike="noStrike" spc="1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預計開始</a:t>
                      </a:r>
                      <a:r>
                        <a:rPr lang="en-US" altLang="zh-TW" sz="1400" b="1" i="0" u="none" strike="noStrike" spc="1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1400" b="1" i="0" u="none" strike="noStrike" spc="100" dirty="0" smtClean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完成日期</a:t>
                      </a:r>
                      <a:endParaRPr lang="zh-TW" altLang="en-US" sz="1400" b="1" i="0" u="none" strike="noStrike" spc="100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9pPr>
                    </a:lstStyle>
                    <a:p>
                      <a:pPr algn="ctr" rtl="0" fontAlgn="ctr"/>
                      <a:r>
                        <a:rPr lang="zh-TW" altLang="en-US" sz="1400" b="1" i="0" u="none" strike="noStrike" spc="100" dirty="0" smtClean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單位</a:t>
                      </a:r>
                      <a:endParaRPr lang="zh-TW" altLang="en-US" sz="1400" b="1" i="0" u="none" strike="noStrike" spc="100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400" b="1" i="0" u="none" strike="noStrike" spc="100" dirty="0" smtClean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解題團隊－工作目標</a:t>
                      </a:r>
                      <a:endParaRPr lang="zh-TW" altLang="en-US" sz="1400" b="1" i="0" u="none" strike="noStrike" spc="100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Times New Roman"/>
                          <a:ea typeface="新細明體"/>
                        </a:defRPr>
                      </a:lvl9pPr>
                    </a:lstStyle>
                    <a:p>
                      <a:pPr algn="ctr" rtl="0" fontAlgn="ctr"/>
                      <a:r>
                        <a:rPr lang="zh-TW" altLang="en-US" sz="1400" b="1" i="0" u="none" strike="noStrike" spc="100" dirty="0" smtClean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提案單位－協助事項</a:t>
                      </a:r>
                      <a:endParaRPr lang="zh-TW" altLang="en-US" sz="1400" b="1" i="0" u="none" strike="noStrike" spc="100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1643549"/>
                  </a:ext>
                </a:extLst>
              </a:tr>
              <a:tr h="636462"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 fontAlgn="ctr"/>
                      <a:r>
                        <a:rPr lang="en-US" altLang="zh-TW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200" spc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外部數據蒐集與整理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06/01</a:t>
                      </a:r>
                      <a:r>
                        <a:rPr lang="en-US" altLang="zh-TW" sz="1200" b="0" i="0" u="none" strike="noStrike" spc="100" baseline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~ 06/30</a:t>
                      </a:r>
                      <a:endParaRPr lang="zh-TW" altLang="en-US" sz="1200" b="0" i="0" u="none" strike="noStrike" spc="10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i="0" u="none" strike="noStrike" kern="1200" dirty="0" smtClean="0">
                          <a:solidFill>
                            <a:srgbClr val="FFC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●</a:t>
                      </a:r>
                      <a:endParaRPr lang="zh-TW" altLang="en-US" sz="1200" b="0" i="0" u="none" strike="noStrike" kern="1200" spc="100" dirty="0" smtClean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l" fontAlgn="ctr">
                        <a:spcBef>
                          <a:spcPts val="300"/>
                        </a:spcBef>
                        <a:buFont typeface="+mj-lt"/>
                        <a:buAutoNum type="arabicParenR"/>
                      </a:pPr>
                      <a:r>
                        <a:rPr lang="zh-TW" altLang="en-US" sz="1100" b="0" i="0" u="none" strike="noStrike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蒐集至少</a:t>
                      </a:r>
                      <a:r>
                        <a:rPr lang="en-US" altLang="zh-TW" sz="1100" b="0" i="0" u="none" strike="noStrike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  <a:r>
                        <a:rPr lang="zh-TW" altLang="en-US" sz="1100" b="0" i="0" u="none" strike="noStrike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種政府公開資料集</a:t>
                      </a:r>
                    </a:p>
                    <a:p>
                      <a:pPr marL="228600" indent="-228600" algn="l" fontAlgn="ctr">
                        <a:spcBef>
                          <a:spcPts val="300"/>
                        </a:spcBef>
                        <a:buFont typeface="+mj-lt"/>
                        <a:buAutoNum type="arabicParenR"/>
                      </a:pPr>
                      <a:r>
                        <a:rPr lang="zh-TW" altLang="en-US" sz="1100" b="0" i="0" u="none" strike="noStrike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將各政府公開資料集整理為可應用資料格式並儲存</a:t>
                      </a:r>
                      <a:endParaRPr lang="zh-TW" altLang="en-US" sz="1100" b="0" i="0" u="none" strike="noStrike" spc="10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354151"/>
                  </a:ext>
                </a:extLst>
              </a:tr>
              <a:tr h="889626"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 fontAlgn="ctr"/>
                      <a:r>
                        <a:rPr lang="en-US" altLang="zh-TW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endParaRPr lang="en-US" altLang="zh-TW" sz="1100" b="0" i="0" u="none" strike="noStrike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200" spc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門市資料理解與整體資料檢視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7" rtl="0" eaLnBrk="1" fontAlgn="ctr" latinLnBrk="0" hangingPunct="1"/>
                      <a:r>
                        <a:rPr lang="en-US" altLang="zh-TW" sz="12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07/01 ~ 07/21</a:t>
                      </a:r>
                      <a:endParaRPr lang="zh-TW" altLang="en-US" sz="1200" b="0" i="0" u="none" strike="noStrike" kern="1200" spc="10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i="0" u="none" strike="noStrike" kern="1200" dirty="0" smtClean="0">
                          <a:solidFill>
                            <a:srgbClr val="FFC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●</a:t>
                      </a:r>
                      <a:r>
                        <a:rPr lang="zh-TW" altLang="en-US" sz="1200" b="0" i="0" u="none" strike="noStrike" kern="1200" spc="100" dirty="0" smtClean="0">
                          <a:solidFill>
                            <a:srgbClr val="F83003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●</a:t>
                      </a:r>
                      <a:endParaRPr lang="zh-TW" altLang="en-US" sz="1200" b="0" i="0" u="none" strike="noStrike" kern="1200" spc="100" dirty="0">
                        <a:solidFill>
                          <a:srgbClr val="F83003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AutoNum type="arabicParenR"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取得提案單位之門店數據</a:t>
                      </a:r>
                    </a:p>
                    <a:p>
                      <a:pPr marL="228600" indent="-22860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AutoNum type="arabicParenR"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與提案單位確認資料綱要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(schema)</a:t>
                      </a:r>
                    </a:p>
                    <a:p>
                      <a:pPr marL="228600" indent="-22860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AutoNum type="arabicParenR"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資料檢視並整理為可應用資料</a:t>
                      </a:r>
                    </a:p>
                    <a:p>
                      <a:pPr marL="228600" indent="-22860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AutoNum type="arabicParenR"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確認內外部數據可應用的資料範圍</a:t>
                      </a:r>
                      <a:endParaRPr lang="zh-TW" altLang="en-US" sz="1100" b="0" i="0" u="none" strike="noStrike" kern="1200" spc="10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提供門店資料及資料綱要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(schema)</a:t>
                      </a:r>
                    </a:p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提供過往門店專家經驗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9281695"/>
                  </a:ext>
                </a:extLst>
              </a:tr>
              <a:tr h="1119057"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 fontAlgn="ctr"/>
                      <a:r>
                        <a:rPr lang="en-US" altLang="zh-TW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200" spc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變數定義與建模資料產出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07/22 ~ 08/18</a:t>
                      </a:r>
                      <a:endParaRPr lang="en-US" altLang="zh-TW" sz="1200" b="0" i="0" u="none" strike="noStrike" kern="1200" spc="10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i="0" u="none" strike="noStrike" kern="1200" dirty="0" smtClean="0">
                          <a:solidFill>
                            <a:srgbClr val="FFC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●</a:t>
                      </a:r>
                      <a:r>
                        <a:rPr lang="zh-TW" altLang="en-US" sz="1200" b="0" i="0" u="none" strike="noStrike" kern="1200" spc="100" dirty="0" smtClean="0">
                          <a:solidFill>
                            <a:srgbClr val="F83003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●</a:t>
                      </a:r>
                      <a:endParaRPr lang="zh-TW" altLang="en-US" sz="1200" b="0" i="0" u="none" strike="noStrike" kern="1200" spc="100" dirty="0" smtClean="0">
                        <a:solidFill>
                          <a:srgbClr val="FFC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提供初版變數清單及說明對應的引用資料源、邏輯與型別</a:t>
                      </a:r>
                    </a:p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根據前項定義之變數進行邏輯確認與程式開發</a:t>
                      </a:r>
                    </a:p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提供整理後之彙整統計資料給提案單位進行檢視與確認</a:t>
                      </a:r>
                      <a:endParaRPr lang="en-US" altLang="zh-TW" sz="1100" b="0" i="0" u="none" strike="noStrike" kern="1200" spc="10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變數清單與邏輯確認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資料之敘述統計確認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309425"/>
                  </a:ext>
                </a:extLst>
              </a:tr>
              <a:tr h="770956"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 fontAlgn="ctr"/>
                      <a:r>
                        <a:rPr lang="en-US" altLang="zh-TW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endParaRPr lang="en-US" altLang="zh-TW" sz="1100" b="0" i="0" u="none" strike="noStrike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200" spc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模型建立、優化與效度檢視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08/19 ~ 09/15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i="0" u="none" strike="noStrike" kern="1200" dirty="0" smtClean="0">
                          <a:solidFill>
                            <a:srgbClr val="FFC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●</a:t>
                      </a:r>
                      <a:r>
                        <a:rPr lang="zh-TW" altLang="en-US" sz="1200" b="0" i="0" u="none" strike="noStrike" kern="1200" spc="100" dirty="0" smtClean="0">
                          <a:solidFill>
                            <a:srgbClr val="F83003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●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以各演算法或架構建立針對標的之預測模型效度檢視與確認</a:t>
                      </a:r>
                    </a:p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與提案單位確認顯著因子、效度及評估最終模型版本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模型顯著因子確認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模型效度確認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1568630"/>
                  </a:ext>
                </a:extLst>
              </a:tr>
              <a:tr h="422854"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 fontAlgn="ctr"/>
                      <a:r>
                        <a:rPr lang="en-US" altLang="zh-TW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  <a:endParaRPr lang="en-US" altLang="zh-TW" sz="1100" b="0" i="0" u="none" strike="noStrike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200" spc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變數關聯性檢視與顯著性確認</a:t>
                      </a:r>
                      <a:endParaRPr lang="zh-TW" altLang="zh-TW" sz="1200" spc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09/16</a:t>
                      </a:r>
                      <a:r>
                        <a:rPr lang="en-US" altLang="zh-TW" sz="1200" b="0" i="0" u="none" strike="noStrike" kern="1200" spc="100" baseline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 ~ 09/22</a:t>
                      </a:r>
                      <a:endParaRPr lang="en-US" altLang="zh-TW" sz="12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i="0" u="none" strike="noStrike" kern="1200" dirty="0" smtClean="0">
                          <a:solidFill>
                            <a:srgbClr val="FFC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●</a:t>
                      </a:r>
                      <a:r>
                        <a:rPr lang="zh-TW" altLang="en-US" sz="1200" b="0" i="0" u="none" strike="noStrike" kern="1200" spc="100" dirty="0" smtClean="0">
                          <a:solidFill>
                            <a:srgbClr val="F83003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●</a:t>
                      </a:r>
                      <a:endParaRPr lang="zh-TW" altLang="en-US" sz="1200" b="0" i="0" u="none" strike="noStrike" kern="1200" spc="100" dirty="0" smtClean="0">
                        <a:solidFill>
                          <a:srgbClr val="FFC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進行變數顯著性排序</a:t>
                      </a:r>
                    </a:p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變數顯著性與提案單位討論與確認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顯著因子及排序確認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066043"/>
                  </a:ext>
                </a:extLst>
              </a:tr>
              <a:tr h="4228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endParaRPr lang="en-US" altLang="zh-TW" sz="1100" b="0" i="0" u="none" strike="noStrike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200" spc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模型定版報告產出</a:t>
                      </a:r>
                      <a:endParaRPr lang="zh-TW" altLang="zh-TW" sz="1200" spc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09/23</a:t>
                      </a:r>
                      <a:r>
                        <a:rPr lang="en-US" altLang="zh-TW" sz="1200" b="0" i="0" u="none" strike="noStrike" kern="1200" spc="100" baseline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 ~ 10/06</a:t>
                      </a:r>
                      <a:endParaRPr lang="en-US" altLang="zh-TW" sz="12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i="0" u="none" strike="noStrike" kern="1200" dirty="0" smtClean="0">
                          <a:solidFill>
                            <a:srgbClr val="FFC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●</a:t>
                      </a:r>
                      <a:endParaRPr lang="zh-TW" altLang="en-US" sz="1200" b="0" i="0" u="none" strike="noStrike" kern="1200" spc="100" dirty="0" smtClean="0">
                        <a:solidFill>
                          <a:srgbClr val="FFC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實證審查報告整理</a:t>
                      </a:r>
                    </a:p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相關資料整理與交付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0727821"/>
                  </a:ext>
                </a:extLst>
              </a:tr>
            </a:tbl>
          </a:graphicData>
        </a:graphic>
      </p:graphicFrame>
      <p:sp>
        <p:nvSpPr>
          <p:cNvPr id="39" name="矩形 38"/>
          <p:cNvSpPr/>
          <p:nvPr/>
        </p:nvSpPr>
        <p:spPr>
          <a:xfrm>
            <a:off x="0" y="6590141"/>
            <a:ext cx="325281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ctr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1100" b="1" u="none" dirty="0" smtClean="0">
                <a:solidFill>
                  <a:srgbClr val="F8300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● 提案單位－鼎泰豐　</a:t>
            </a:r>
            <a:r>
              <a:rPr lang="zh-TW" altLang="en-US" sz="11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1100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●</a:t>
            </a:r>
            <a:r>
              <a:rPr lang="zh-TW" altLang="en-US" sz="11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1" lang="zh-TW" altLang="en-US" sz="1100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解題團隊－不知名團隊</a:t>
            </a:r>
          </a:p>
        </p:txBody>
      </p:sp>
    </p:spTree>
    <p:extLst>
      <p:ext uri="{BB962C8B-B14F-4D97-AF65-F5344CB8AC3E}">
        <p14:creationId xmlns:p14="http://schemas.microsoft.com/office/powerpoint/2010/main" val="1491929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/>
          <p:cNvGrpSpPr/>
          <p:nvPr/>
        </p:nvGrpSpPr>
        <p:grpSpPr>
          <a:xfrm>
            <a:off x="485914" y="36576"/>
            <a:ext cx="4784662" cy="646331"/>
            <a:chOff x="368951" y="36576"/>
            <a:chExt cx="4784662" cy="646331"/>
          </a:xfrm>
        </p:grpSpPr>
        <p:sp>
          <p:nvSpPr>
            <p:cNvPr id="2" name="矩形 1"/>
            <p:cNvSpPr/>
            <p:nvPr/>
          </p:nvSpPr>
          <p:spPr>
            <a:xfrm>
              <a:off x="698547" y="36576"/>
              <a:ext cx="44550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1" i="0" u="none" strike="noStrike" kern="1200" cap="none" spc="10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合作事項與議題討論</a:t>
              </a:r>
            </a:p>
          </p:txBody>
        </p:sp>
        <p:pic>
          <p:nvPicPr>
            <p:cNvPr id="18" name="圖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0717" y1="48770" x2="30717" y2="48770"/>
                          <a14:foregroundMark x1="64846" y1="40574" x2="64846" y2="40574"/>
                          <a14:foregroundMark x1="20478" y1="48361" x2="20478" y2="48361"/>
                        </a14:backgroundRemoval>
                      </a14:imgEffect>
                    </a14:imgLayer>
                  </a14:imgProps>
                </a:ext>
              </a:extLst>
            </a:blip>
            <a:srcRect l="14442" t="14545" r="11267" b="16833"/>
            <a:stretch/>
          </p:blipFill>
          <p:spPr>
            <a:xfrm>
              <a:off x="368951" y="232154"/>
              <a:ext cx="331733" cy="255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7" name="文字方塊 16"/>
          <p:cNvSpPr txBox="1"/>
          <p:nvPr/>
        </p:nvSpPr>
        <p:spPr>
          <a:xfrm>
            <a:off x="5627880" y="241273"/>
            <a:ext cx="17748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000" b="1" i="0" u="none" strike="noStrike" kern="1200" cap="none" spc="100" normalizeH="0" baseline="0" noProof="0" dirty="0">
                <a:ln>
                  <a:noFill/>
                </a:ln>
                <a:solidFill>
                  <a:srgbClr val="D6000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議題討論</a:t>
            </a:r>
          </a:p>
        </p:txBody>
      </p:sp>
      <p:grpSp>
        <p:nvGrpSpPr>
          <p:cNvPr id="11" name="群組 10"/>
          <p:cNvGrpSpPr/>
          <p:nvPr/>
        </p:nvGrpSpPr>
        <p:grpSpPr>
          <a:xfrm>
            <a:off x="11407340" y="6630420"/>
            <a:ext cx="597099" cy="108000"/>
            <a:chOff x="11283078" y="6598521"/>
            <a:chExt cx="597099" cy="108000"/>
          </a:xfrm>
        </p:grpSpPr>
        <p:sp>
          <p:nvSpPr>
            <p:cNvPr id="12" name="橢圓 11"/>
            <p:cNvSpPr/>
            <p:nvPr/>
          </p:nvSpPr>
          <p:spPr>
            <a:xfrm>
              <a:off x="11283078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橢圓 12"/>
            <p:cNvSpPr/>
            <p:nvPr/>
          </p:nvSpPr>
          <p:spPr>
            <a:xfrm>
              <a:off x="11446111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4" name="橢圓 13"/>
            <p:cNvSpPr/>
            <p:nvPr/>
          </p:nvSpPr>
          <p:spPr>
            <a:xfrm>
              <a:off x="11609144" y="6598521"/>
              <a:ext cx="108000" cy="108000"/>
            </a:xfrm>
            <a:prstGeom prst="ellipse">
              <a:avLst/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橢圓 14"/>
            <p:cNvSpPr/>
            <p:nvPr/>
          </p:nvSpPr>
          <p:spPr>
            <a:xfrm>
              <a:off x="11772177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graphicFrame>
        <p:nvGraphicFramePr>
          <p:cNvPr id="19" name="表格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89281"/>
              </p:ext>
            </p:extLst>
          </p:nvPr>
        </p:nvGraphicFramePr>
        <p:xfrm>
          <a:off x="138546" y="878485"/>
          <a:ext cx="11951854" cy="5272932"/>
        </p:xfrm>
        <a:graphic>
          <a:graphicData uri="http://schemas.openxmlformats.org/drawingml/2006/table">
            <a:tbl>
              <a:tblPr/>
              <a:tblGrid>
                <a:gridCol w="442647">
                  <a:extLst>
                    <a:ext uri="{9D8B030D-6E8A-4147-A177-3AD203B41FA5}">
                      <a16:colId xmlns:a16="http://schemas.microsoft.com/office/drawing/2014/main" val="1292132171"/>
                    </a:ext>
                  </a:extLst>
                </a:gridCol>
                <a:gridCol w="1845930">
                  <a:extLst>
                    <a:ext uri="{9D8B030D-6E8A-4147-A177-3AD203B41FA5}">
                      <a16:colId xmlns:a16="http://schemas.microsoft.com/office/drawing/2014/main" val="3732815718"/>
                    </a:ext>
                  </a:extLst>
                </a:gridCol>
                <a:gridCol w="4343132">
                  <a:extLst>
                    <a:ext uri="{9D8B030D-6E8A-4147-A177-3AD203B41FA5}">
                      <a16:colId xmlns:a16="http://schemas.microsoft.com/office/drawing/2014/main" val="4045967996"/>
                    </a:ext>
                  </a:extLst>
                </a:gridCol>
                <a:gridCol w="5320145">
                  <a:extLst>
                    <a:ext uri="{9D8B030D-6E8A-4147-A177-3AD203B41FA5}">
                      <a16:colId xmlns:a16="http://schemas.microsoft.com/office/drawing/2014/main" val="3334637879"/>
                    </a:ext>
                  </a:extLst>
                </a:gridCol>
              </a:tblGrid>
              <a:tr h="519601">
                <a:tc gridSpan="2"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 rtl="0" fontAlgn="ctr"/>
                      <a:r>
                        <a:rPr lang="zh-TW" altLang="en-US" sz="1400" b="1" i="0" u="none" strike="noStrike" spc="100" dirty="0" smtClean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討論議題</a:t>
                      </a:r>
                      <a:endParaRPr lang="zh-TW" altLang="en-US" sz="1400" b="1" i="0" u="none" strike="noStrike" spc="100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400" b="1" i="0" u="none" strike="noStrike" spc="100" dirty="0" smtClean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緣由</a:t>
                      </a:r>
                      <a:r>
                        <a:rPr lang="en-US" altLang="zh-TW" sz="1400" b="1" i="0" u="none" strike="noStrike" spc="100" dirty="0" smtClean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1400" b="1" i="0" u="none" strike="noStrike" spc="100" dirty="0" smtClean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目的</a:t>
                      </a:r>
                      <a:endParaRPr lang="zh-TW" altLang="en-US" sz="1400" b="1" i="0" u="none" strike="noStrike" spc="100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400" b="1" i="0" u="none" strike="noStrike" spc="100" dirty="0" smtClean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可能的選項</a:t>
                      </a:r>
                      <a:endParaRPr lang="zh-TW" altLang="en-US" sz="1400" b="1" i="0" u="none" strike="noStrike" spc="100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1643549"/>
                  </a:ext>
                </a:extLst>
              </a:tr>
              <a:tr h="899895"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 fontAlgn="ctr"/>
                      <a:r>
                        <a:rPr lang="en-US" altLang="zh-TW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200" spc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門市資料取得時間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None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由於資料取得理論上應於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MOU/NDA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簽訂後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indent="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None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但目前合約尚未簽訂，且時程規劃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7/1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取得門市資料並開始檢視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indent="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None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兩者有可能時間上無法順利搭上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fontAlgn="ctr">
                        <a:spcBef>
                          <a:spcPts val="300"/>
                        </a:spcBef>
                        <a:buFont typeface="+mj-lt"/>
                        <a:buAutoNum type="arabicParenR"/>
                      </a:pPr>
                      <a:r>
                        <a:rPr lang="zh-TW" altLang="en-US" sz="1100" b="0" i="0" u="none" strike="noStrike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趕在</a:t>
                      </a:r>
                      <a:r>
                        <a:rPr lang="en-US" altLang="zh-TW" sz="1100" b="0" i="0" u="none" strike="noStrike" spc="100" dirty="0" smtClean="0">
                          <a:solidFill>
                            <a:srgbClr val="D6000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6/30</a:t>
                      </a:r>
                      <a:r>
                        <a:rPr lang="zh-TW" altLang="en-US" sz="1100" b="0" i="0" u="none" strike="noStrike" spc="100" dirty="0" smtClean="0">
                          <a:solidFill>
                            <a:srgbClr val="D6000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前簽訂完成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rgbClr val="D6000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MOU/NDA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，解題團隊順利於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7/1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取得門市資料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228600" indent="-228600" algn="l" fontAlgn="ctr">
                        <a:spcBef>
                          <a:spcPts val="300"/>
                        </a:spcBef>
                        <a:buFont typeface="+mj-lt"/>
                        <a:buAutoNum type="arabicParenR"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簽訂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MOU/NDA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與資料提供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rgbClr val="D6000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同時進行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，解題團隊順利於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7/1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取得門市資料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228600" indent="-228600" algn="l" fontAlgn="ctr">
                        <a:spcBef>
                          <a:spcPts val="300"/>
                        </a:spcBef>
                        <a:buFont typeface="+mj-lt"/>
                        <a:buAutoNum type="arabicParenR"/>
                      </a:pP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MOU/NDA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rgbClr val="D6000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簽訂完成後，提案單位再提供門市資料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，但後續時程會遞延且被壓縮</a:t>
                      </a:r>
                      <a:endParaRPr lang="zh-TW" altLang="en-US" sz="1100" b="0" i="0" u="none" strike="noStrike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4354151"/>
                  </a:ext>
                </a:extLst>
              </a:tr>
              <a:tr h="1167898"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 fontAlgn="ctr"/>
                      <a:r>
                        <a:rPr lang="en-US" altLang="zh-TW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endParaRPr lang="en-US" altLang="zh-TW" sz="1100" b="0" i="0" u="none" strike="noStrike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200" spc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提供的門市資料期間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None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目前提案單位訂立以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2017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年資料作為訓練期間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indent="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None/>
                      </a:pP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2018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年做為測試期間，預測其等候時間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indent="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None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且衍生變數常以過往歷史數據進行彙整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indent="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None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因此若以上述規劃取得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2017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年與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2018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年資料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indent="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None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訓練期間可能不滿一年，因此想確認有無機會可取得更早之資料</a:t>
                      </a:r>
                      <a:endParaRPr lang="zh-TW" altLang="en-US" sz="1100" b="0" i="0" u="none" strike="noStrike" kern="1200" spc="10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defTabSz="914400" rtl="0" eaLnBrk="1" fontAlgn="ctr" latinLnBrk="0" hangingPunct="1">
                        <a:spcBef>
                          <a:spcPts val="300"/>
                        </a:spcBef>
                        <a:buFont typeface="+mj-lt"/>
                        <a:buAutoNum type="arabicParenR"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提案單位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rgbClr val="D6000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協助提供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rgbClr val="D6000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2017~2018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rgbClr val="D6000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年度資料</a:t>
                      </a:r>
                    </a:p>
                    <a:p>
                      <a:pPr marL="228600" marR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提案單位協助提供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2017~2018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年度資料外，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rgbClr val="D6000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亦可幫忙提供更早期資料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需求期間待後續確認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)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9281695"/>
                  </a:ext>
                </a:extLst>
              </a:tr>
              <a:tr h="781656"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 fontAlgn="ctr"/>
                      <a:r>
                        <a:rPr lang="en-US" altLang="zh-TW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200" spc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期望效度定義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確認「希望可達到門市各時段來店用餐的現場等候時間預測準確度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70%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以上」中，提案單位對「準確度」的定義為何，確認後續模型效度評估方式符合期望</a:t>
                      </a:r>
                      <a:endParaRPr lang="en-US" altLang="zh-TW" sz="1100" b="0" i="0" u="none" strike="noStrike" kern="1200" spc="10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預測值與實際值的差額在</a:t>
                      </a:r>
                      <a:r>
                        <a:rPr lang="zh-TW" altLang="en-US" sz="1100" b="0" i="0" u="sng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  </a:t>
                      </a:r>
                      <a:r>
                        <a:rPr lang="en-US" altLang="zh-TW" sz="1100" b="0" i="0" u="sng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</a:t>
                      </a:r>
                      <a:r>
                        <a:rPr lang="zh-TW" altLang="en-US" sz="1100" b="0" i="0" u="sng" strike="noStrike" kern="1200" spc="10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待</a:t>
                      </a:r>
                      <a:r>
                        <a:rPr lang="zh-TW" altLang="en-US" sz="1100" b="0" i="0" u="sng" strike="noStrike" kern="1200" spc="10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確認誤差範圍</a:t>
                      </a:r>
                      <a:r>
                        <a:rPr lang="en-US" altLang="zh-TW" sz="1100" b="0" i="0" u="sng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)</a:t>
                      </a:r>
                      <a:r>
                        <a:rPr lang="zh-TW" altLang="en-US" sz="1100" b="0" i="0" u="sng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  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內即算命中，所有資料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70%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以上命中即算符合期望</a:t>
                      </a:r>
                    </a:p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其他方式</a:t>
                      </a:r>
                      <a:endParaRPr lang="en-US" altLang="zh-TW" sz="1100" b="0" i="0" u="none" strike="noStrike" kern="1200" spc="10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309425"/>
                  </a:ext>
                </a:extLst>
              </a:tr>
              <a:tr h="102583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endParaRPr lang="en-US" altLang="zh-TW" sz="1100" b="0" i="0" u="none" strike="noStrike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200" spc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期望更新頻率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提案單位提到「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AI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可以每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15~30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分鐘進行運算預估和更新」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確認期望之預測標的為何</a:t>
                      </a:r>
                      <a:endParaRPr lang="en-US" altLang="zh-TW" sz="1100" b="0" i="0" u="none" strike="noStrike" kern="1200" spc="10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預測「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下一筆的等候時間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」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預測「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未來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15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分鐘的平均等候時間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」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預測「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未來</a:t>
                      </a:r>
                      <a:r>
                        <a:rPr lang="en-US" altLang="zh-TW" sz="1100" b="0" i="0" u="none" strike="noStrike" kern="1200" spc="100" dirty="0" smtClean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30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分鐘的平均等候時間</a:t>
                      </a: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」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其他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228600" marR="0" lvl="0" indent="-228600" algn="l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以上皆可</a:t>
                      </a:r>
                      <a:endParaRPr lang="en-US" altLang="zh-TW" sz="1100" b="0" i="0" u="none" strike="noStrike" kern="1200" spc="10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4058686"/>
                  </a:ext>
                </a:extLst>
              </a:tr>
              <a:tr h="878050"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 fontAlgn="ctr"/>
                      <a:r>
                        <a:rPr lang="en-US" altLang="zh-TW" sz="11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  <a:endParaRPr lang="en-US" altLang="zh-TW" sz="1100" b="0" i="0" u="none" strike="noStrike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1pPr>
                      <a:lvl2pPr marL="457204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2pPr>
                      <a:lvl3pPr marL="914407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3pPr>
                      <a:lvl4pPr marL="1371611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4pPr>
                      <a:lvl5pPr marL="1828815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5pPr>
                      <a:lvl6pPr marL="2286019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6pPr>
                      <a:lvl7pPr marL="2743223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7pPr>
                      <a:lvl8pPr marL="3200426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8pPr>
                      <a:lvl9pPr marL="3657630" algn="l" defTabSz="91440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  <a:ea typeface="微軟正黑體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200" spc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與提案單位討論的方式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確認當有疑問想與提案單位討論或確認時，進行之方式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信件</a:t>
                      </a:r>
                    </a:p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線上會議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實體會議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zh-TW" altLang="en-US" sz="1100" b="0" i="0" u="none" strike="noStrike" kern="1200" spc="10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視情況而定</a:t>
                      </a:r>
                      <a:endParaRPr lang="en-US" altLang="zh-TW" sz="1100" b="0" i="0" u="none" strike="noStrike" kern="1200" spc="10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15686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7300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16">
            <a:extLst>
              <a:ext uri="{FF2B5EF4-FFF2-40B4-BE49-F238E27FC236}">
                <a16:creationId xmlns:a16="http://schemas.microsoft.com/office/drawing/2014/main" id="{F2039CCE-477F-4F10-AD57-140A0B55D816}"/>
              </a:ext>
            </a:extLst>
          </p:cNvPr>
          <p:cNvSpPr txBox="1"/>
          <p:nvPr/>
        </p:nvSpPr>
        <p:spPr>
          <a:xfrm flipH="1">
            <a:off x="6705330" y="1766322"/>
            <a:ext cx="4819650" cy="157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44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PART</a:t>
            </a:r>
            <a:r>
              <a:rPr lang="en-US" altLang="zh-CN" sz="4400" dirty="0">
                <a:solidFill>
                  <a:srgbClr val="FFFFFF"/>
                </a:solidFill>
                <a:latin typeface="Source Han Sans K Medium" panose="020B0600000000000000" pitchFamily="34" charset="-128"/>
                <a:ea typeface="Source Han Sans K Medium" panose="020B0600000000000000" pitchFamily="34" charset="-128"/>
                <a:sym typeface="Source Han Sans K Medium" panose="020B0600000000000000" pitchFamily="34" charset="-128"/>
              </a:rPr>
              <a:t>  </a:t>
            </a:r>
            <a:r>
              <a:rPr lang="en-US" altLang="zh-CN" sz="88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4</a:t>
            </a:r>
            <a:endParaRPr lang="zh-CN" altLang="en-US" sz="8800" b="1" spc="1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F5D3D6-8143-4B49-AB53-8C6C9DB705BD}"/>
              </a:ext>
            </a:extLst>
          </p:cNvPr>
          <p:cNvSpPr/>
          <p:nvPr/>
        </p:nvSpPr>
        <p:spPr>
          <a:xfrm>
            <a:off x="5623560" y="3557637"/>
            <a:ext cx="59014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altLang="zh-TW" sz="6000" b="1" spc="1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MOU/NDA</a:t>
            </a:r>
          </a:p>
          <a:p>
            <a:pPr lvl="0" algn="r"/>
            <a:r>
              <a:rPr lang="zh-TW" altLang="en-US" sz="6000" b="1" spc="1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文件</a:t>
            </a:r>
            <a:r>
              <a:rPr lang="zh-TW" altLang="en-US" sz="60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討論</a:t>
            </a:r>
          </a:p>
        </p:txBody>
      </p:sp>
    </p:spTree>
    <p:extLst>
      <p:ext uri="{BB962C8B-B14F-4D97-AF65-F5344CB8AC3E}">
        <p14:creationId xmlns:p14="http://schemas.microsoft.com/office/powerpoint/2010/main" val="1873221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/>
          <p:cNvGrpSpPr/>
          <p:nvPr/>
        </p:nvGrpSpPr>
        <p:grpSpPr>
          <a:xfrm>
            <a:off x="485914" y="36576"/>
            <a:ext cx="4949643" cy="646331"/>
            <a:chOff x="368951" y="36576"/>
            <a:chExt cx="4949643" cy="646331"/>
          </a:xfrm>
        </p:grpSpPr>
        <p:sp>
          <p:nvSpPr>
            <p:cNvPr id="2" name="矩形 1"/>
            <p:cNvSpPr/>
            <p:nvPr/>
          </p:nvSpPr>
          <p:spPr>
            <a:xfrm>
              <a:off x="698547" y="36576"/>
              <a:ext cx="4620047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zh-TW" sz="3600" b="1" spc="100" dirty="0" smtClean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MOU/NDA</a:t>
              </a:r>
              <a:r>
                <a:rPr lang="zh-TW" altLang="en-US" sz="3600" b="1" spc="100" dirty="0" smtClean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文件</a:t>
              </a:r>
              <a:r>
                <a:rPr lang="zh-TW" altLang="en-US" sz="3600" b="1" spc="100" dirty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討論</a:t>
              </a:r>
            </a:p>
          </p:txBody>
        </p:sp>
        <p:pic>
          <p:nvPicPr>
            <p:cNvPr id="18" name="圖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0717" y1="48770" x2="30717" y2="48770"/>
                          <a14:foregroundMark x1="64846" y1="40574" x2="64846" y2="40574"/>
                          <a14:foregroundMark x1="20478" y1="48361" x2="20478" y2="48361"/>
                        </a14:backgroundRemoval>
                      </a14:imgEffect>
                    </a14:imgLayer>
                  </a14:imgProps>
                </a:ext>
              </a:extLst>
            </a:blip>
            <a:srcRect l="14442" t="14545" r="11267" b="16833"/>
            <a:stretch/>
          </p:blipFill>
          <p:spPr>
            <a:xfrm>
              <a:off x="368951" y="232154"/>
              <a:ext cx="331733" cy="255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7" name="文字方塊 16"/>
          <p:cNvSpPr txBox="1"/>
          <p:nvPr/>
        </p:nvSpPr>
        <p:spPr>
          <a:xfrm>
            <a:off x="5627880" y="241273"/>
            <a:ext cx="25699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000" b="1" spc="100" noProof="0" dirty="0" smtClean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合約相關事宜</a:t>
            </a:r>
            <a:endParaRPr kumimoji="0" lang="zh-TW" altLang="en-US" sz="3000" b="1" i="0" u="none" strike="noStrike" kern="1200" cap="none" spc="100" normalizeH="0" baseline="0" noProof="0" dirty="0">
              <a:ln>
                <a:noFill/>
              </a:ln>
              <a:solidFill>
                <a:srgbClr val="D6000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grpSp>
        <p:nvGrpSpPr>
          <p:cNvPr id="16" name="群組 15"/>
          <p:cNvGrpSpPr/>
          <p:nvPr/>
        </p:nvGrpSpPr>
        <p:grpSpPr>
          <a:xfrm>
            <a:off x="11407340" y="6630420"/>
            <a:ext cx="597099" cy="108000"/>
            <a:chOff x="11283078" y="6598521"/>
            <a:chExt cx="597099" cy="108000"/>
          </a:xfrm>
        </p:grpSpPr>
        <p:sp>
          <p:nvSpPr>
            <p:cNvPr id="21" name="橢圓 20"/>
            <p:cNvSpPr/>
            <p:nvPr/>
          </p:nvSpPr>
          <p:spPr>
            <a:xfrm>
              <a:off x="11283078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2" name="橢圓 21"/>
            <p:cNvSpPr/>
            <p:nvPr/>
          </p:nvSpPr>
          <p:spPr>
            <a:xfrm>
              <a:off x="11446111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3" name="橢圓 22"/>
            <p:cNvSpPr/>
            <p:nvPr/>
          </p:nvSpPr>
          <p:spPr>
            <a:xfrm>
              <a:off x="11609144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4" name="橢圓 23"/>
            <p:cNvSpPr/>
            <p:nvPr/>
          </p:nvSpPr>
          <p:spPr>
            <a:xfrm>
              <a:off x="11772177" y="6598521"/>
              <a:ext cx="108000" cy="108000"/>
            </a:xfrm>
            <a:prstGeom prst="ellipse">
              <a:avLst/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25" name="文字方塊 24"/>
          <p:cNvSpPr txBox="1"/>
          <p:nvPr/>
        </p:nvSpPr>
        <p:spPr>
          <a:xfrm>
            <a:off x="815510" y="1150296"/>
            <a:ext cx="10917896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Clr>
                <a:srgbClr val="D6000F"/>
              </a:buClr>
              <a:buFont typeface="Wingdings" panose="05000000000000000000" pitchFamily="2" charset="2"/>
              <a:buChar char="l"/>
            </a:pPr>
            <a:r>
              <a:rPr lang="zh-TW" altLang="en-US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進度</a:t>
            </a:r>
            <a:r>
              <a:rPr lang="zh-TW" altLang="en-US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b="1" spc="1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spcBef>
                <a:spcPts val="1200"/>
              </a:spcBef>
              <a:buClr>
                <a:srgbClr val="D6000F"/>
              </a:buClr>
              <a:buFont typeface="Arial" panose="020B0604020202020204" pitchFamily="34" charset="0"/>
              <a:buChar char="•"/>
            </a:pPr>
            <a:r>
              <a:rPr lang="zh-TW" altLang="en-US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已提供主辦單位之範本文件，作為提案單位之參考（檔案名稱為「</a:t>
            </a:r>
            <a:r>
              <a:rPr lang="en-US" altLang="zh-TW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04.AIGO</a:t>
            </a:r>
            <a:r>
              <a:rPr lang="zh-TW" altLang="en-US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合作備忘錄</a:t>
            </a:r>
            <a:r>
              <a:rPr lang="en-US" altLang="zh-TW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en-US" altLang="zh-TW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2022Sample.doc</a:t>
            </a:r>
            <a:r>
              <a:rPr lang="zh-TW" altLang="en-US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」）</a:t>
            </a:r>
            <a:endParaRPr lang="en-US" altLang="zh-TW" b="1" spc="1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2400"/>
              </a:spcBef>
              <a:buClr>
                <a:srgbClr val="D6000F"/>
              </a:buClr>
              <a:buFont typeface="Wingdings" panose="05000000000000000000" pitchFamily="2" charset="2"/>
              <a:buChar char="l"/>
            </a:pPr>
            <a:r>
              <a:rPr lang="zh-TW" altLang="en-US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時程</a:t>
            </a:r>
            <a:r>
              <a:rPr lang="zh-TW" altLang="en-US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b="1" spc="1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spcBef>
                <a:spcPts val="1200"/>
              </a:spcBef>
              <a:buClr>
                <a:srgbClr val="D6000F"/>
              </a:buClr>
              <a:buFont typeface="Arial" panose="020B0604020202020204" pitchFamily="34" charset="0"/>
              <a:buChar char="•"/>
            </a:pPr>
            <a:r>
              <a:rPr lang="zh-TW" altLang="en-US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需於</a:t>
            </a:r>
            <a:r>
              <a:rPr lang="en-US" altLang="zh-TW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7/15(</a:t>
            </a:r>
            <a:r>
              <a:rPr lang="zh-TW" altLang="en-US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五</a:t>
            </a:r>
            <a:r>
              <a:rPr lang="en-US" altLang="zh-TW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前簽訂完成並送達主辦單位</a:t>
            </a:r>
            <a:endParaRPr lang="en-US" altLang="zh-TW" b="1" spc="100" dirty="0" smtClean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spcBef>
                <a:spcPts val="1200"/>
              </a:spcBef>
              <a:buClr>
                <a:srgbClr val="D6000F"/>
              </a:buClr>
              <a:buFont typeface="Arial" panose="020B0604020202020204" pitchFamily="34" charset="0"/>
              <a:buChar char="•"/>
            </a:pPr>
            <a:r>
              <a:rPr lang="zh-TW" altLang="en-US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簽訂完成時間可能與取得門市時間相關聯，目前時程規劃</a:t>
            </a:r>
            <a:r>
              <a:rPr lang="en-US" altLang="zh-TW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7/1</a:t>
            </a:r>
            <a:r>
              <a:rPr lang="zh-TW" altLang="en-US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取得門市</a:t>
            </a:r>
            <a:r>
              <a:rPr lang="zh-TW" altLang="en-US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資料並開始檢視</a:t>
            </a:r>
            <a:endParaRPr lang="en-US" altLang="zh-TW" b="1" spc="100" dirty="0" smtClean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82110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26F5D3D6-8143-4B49-AB53-8C6C9DB705BD}"/>
              </a:ext>
            </a:extLst>
          </p:cNvPr>
          <p:cNvSpPr/>
          <p:nvPr/>
        </p:nvSpPr>
        <p:spPr>
          <a:xfrm>
            <a:off x="4851538" y="3166936"/>
            <a:ext cx="6785156" cy="1923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66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Q</a:t>
            </a:r>
            <a:r>
              <a:rPr kumimoji="0" lang="en-US" altLang="zh-TW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&amp;</a:t>
            </a:r>
            <a:r>
              <a:rPr kumimoji="0" lang="en-US" altLang="zh-TW" sz="66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A</a:t>
            </a:r>
            <a:endParaRPr kumimoji="0" lang="en-US" altLang="zh-TW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報告完畢，謝謝聆聽</a:t>
            </a:r>
            <a:endParaRPr kumimoji="0" lang="id-ID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746433" y="5013849"/>
            <a:ext cx="18902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【</a:t>
            </a:r>
            <a:r>
              <a:rPr kumimoji="0" lang="zh-TW" altLang="en-US" sz="1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不知名</a:t>
            </a:r>
            <a:r>
              <a:rPr kumimoji="0" lang="en-US" altLang="zh-TW" sz="1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】</a:t>
            </a:r>
            <a:r>
              <a:rPr kumimoji="0" lang="zh-TW" altLang="en-US" sz="1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團隊</a:t>
            </a:r>
            <a:endParaRPr kumimoji="0" lang="en-US" altLang="zh-TW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Source Han Sans K Medium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05713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26F5D3D6-8143-4B49-AB53-8C6C9DB705BD}"/>
              </a:ext>
            </a:extLst>
          </p:cNvPr>
          <p:cNvSpPr/>
          <p:nvPr/>
        </p:nvSpPr>
        <p:spPr>
          <a:xfrm>
            <a:off x="4851538" y="3166936"/>
            <a:ext cx="678515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6600" b="1" i="0" u="none" strike="noStrike" kern="1200" cap="none" spc="100" normalizeH="0" baseline="0" noProof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附錄</a:t>
            </a:r>
            <a:endParaRPr kumimoji="0" lang="id-ID" sz="66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16227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/>
          <p:cNvGrpSpPr/>
          <p:nvPr/>
        </p:nvGrpSpPr>
        <p:grpSpPr>
          <a:xfrm>
            <a:off x="485914" y="36576"/>
            <a:ext cx="4784662" cy="646331"/>
            <a:chOff x="368951" y="36576"/>
            <a:chExt cx="4784662" cy="646331"/>
          </a:xfrm>
        </p:grpSpPr>
        <p:sp>
          <p:nvSpPr>
            <p:cNvPr id="2" name="矩形 1"/>
            <p:cNvSpPr/>
            <p:nvPr/>
          </p:nvSpPr>
          <p:spPr>
            <a:xfrm>
              <a:off x="698547" y="36576"/>
              <a:ext cx="44550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1" i="0" u="none" strike="noStrike" kern="1200" cap="none" spc="10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團隊成員與過去實績</a:t>
              </a:r>
            </a:p>
          </p:txBody>
        </p:sp>
        <p:pic>
          <p:nvPicPr>
            <p:cNvPr id="18" name="圖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0717" y1="48770" x2="30717" y2="48770"/>
                          <a14:foregroundMark x1="64846" y1="40574" x2="64846" y2="40574"/>
                          <a14:foregroundMark x1="20478" y1="48361" x2="20478" y2="48361"/>
                        </a14:backgroundRemoval>
                      </a14:imgEffect>
                    </a14:imgLayer>
                  </a14:imgProps>
                </a:ext>
              </a:extLst>
            </a:blip>
            <a:srcRect l="14442" t="14545" r="11267" b="16833"/>
            <a:stretch/>
          </p:blipFill>
          <p:spPr>
            <a:xfrm>
              <a:off x="368951" y="232154"/>
              <a:ext cx="331733" cy="255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1" name="群組 10"/>
          <p:cNvGrpSpPr/>
          <p:nvPr/>
        </p:nvGrpSpPr>
        <p:grpSpPr>
          <a:xfrm>
            <a:off x="11407340" y="6630420"/>
            <a:ext cx="597099" cy="108000"/>
            <a:chOff x="11283078" y="6598521"/>
            <a:chExt cx="597099" cy="108000"/>
          </a:xfrm>
        </p:grpSpPr>
        <p:sp>
          <p:nvSpPr>
            <p:cNvPr id="12" name="橢圓 11"/>
            <p:cNvSpPr/>
            <p:nvPr/>
          </p:nvSpPr>
          <p:spPr>
            <a:xfrm>
              <a:off x="11283078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橢圓 12"/>
            <p:cNvSpPr/>
            <p:nvPr/>
          </p:nvSpPr>
          <p:spPr>
            <a:xfrm>
              <a:off x="11446111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4" name="橢圓 13"/>
            <p:cNvSpPr/>
            <p:nvPr/>
          </p:nvSpPr>
          <p:spPr>
            <a:xfrm>
              <a:off x="11609144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橢圓 14"/>
            <p:cNvSpPr/>
            <p:nvPr/>
          </p:nvSpPr>
          <p:spPr>
            <a:xfrm>
              <a:off x="11772177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139" name="Google Shape;333;p19"/>
          <p:cNvSpPr/>
          <p:nvPr/>
        </p:nvSpPr>
        <p:spPr>
          <a:xfrm>
            <a:off x="1505489" y="3175173"/>
            <a:ext cx="2156394" cy="619824"/>
          </a:xfrm>
          <a:prstGeom prst="roundRect">
            <a:avLst>
              <a:gd name="adj" fmla="val 21957"/>
            </a:avLst>
          </a:pr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marR="0" lvl="0" indent="-17145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200" b="1" i="0" u="none" strike="noStrike" kern="0" cap="none" spc="10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數據</a:t>
            </a:r>
            <a:r>
              <a:rPr kumimoji="0" lang="zh-TW" altLang="en-US" sz="1200" b="1" i="0" u="none" strike="noStrike" kern="0" cap="none" spc="10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探勘</a:t>
            </a:r>
          </a:p>
          <a:p>
            <a:pPr marL="171450" marR="0" lvl="0" indent="-17145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200" b="1" i="0" u="none" strike="noStrike" kern="0" cap="none" spc="10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統計</a:t>
            </a:r>
            <a:r>
              <a:rPr kumimoji="0" lang="zh-TW" altLang="en-US" sz="1200" b="1" i="0" u="none" strike="noStrike" kern="0" cap="none" spc="10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分析</a:t>
            </a:r>
          </a:p>
        </p:txBody>
      </p:sp>
      <p:sp>
        <p:nvSpPr>
          <p:cNvPr id="1143" name="Google Shape;337;p19"/>
          <p:cNvSpPr txBox="1"/>
          <p:nvPr/>
        </p:nvSpPr>
        <p:spPr>
          <a:xfrm>
            <a:off x="1490969" y="675761"/>
            <a:ext cx="2149231" cy="432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黃婷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95" name="Google Shape;389;p19"/>
          <p:cNvSpPr txBox="1"/>
          <p:nvPr/>
        </p:nvSpPr>
        <p:spPr>
          <a:xfrm>
            <a:off x="8444070" y="707645"/>
            <a:ext cx="2149231" cy="432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吳重億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42" name="Google Shape;436;p19"/>
          <p:cNvSpPr txBox="1"/>
          <p:nvPr/>
        </p:nvSpPr>
        <p:spPr>
          <a:xfrm>
            <a:off x="6244279" y="707645"/>
            <a:ext cx="2149231" cy="432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葉靜縈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48" name="Google Shape;337;p19"/>
          <p:cNvSpPr txBox="1"/>
          <p:nvPr/>
        </p:nvSpPr>
        <p:spPr>
          <a:xfrm>
            <a:off x="2711954" y="3769025"/>
            <a:ext cx="2149231" cy="432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王政雲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4" name="Google Shape;436;p19"/>
          <p:cNvSpPr txBox="1"/>
          <p:nvPr/>
        </p:nvSpPr>
        <p:spPr>
          <a:xfrm>
            <a:off x="3925000" y="675761"/>
            <a:ext cx="2149231" cy="432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盧勁瑋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" name="Google Shape;333;p19"/>
          <p:cNvSpPr/>
          <p:nvPr/>
        </p:nvSpPr>
        <p:spPr>
          <a:xfrm>
            <a:off x="3961789" y="3192596"/>
            <a:ext cx="2156394" cy="619824"/>
          </a:xfrm>
          <a:prstGeom prst="roundRect">
            <a:avLst>
              <a:gd name="adj" fmla="val 21957"/>
            </a:avLst>
          </a:pr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altLang="zh-TW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ETL</a:t>
            </a:r>
            <a:r>
              <a:rPr lang="zh-TW" altLang="en-US" sz="1200" b="1" kern="0" spc="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數據工程</a:t>
            </a:r>
          </a:p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視覺化</a:t>
            </a:r>
            <a:r>
              <a:rPr lang="zh-TW" altLang="en-US" sz="1200" b="1" kern="0" spc="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報表設計</a:t>
            </a:r>
          </a:p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數據分析</a:t>
            </a:r>
            <a:endParaRPr lang="zh-TW" altLang="en-US" sz="1200" b="1" kern="0" spc="1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  <p:sp>
        <p:nvSpPr>
          <p:cNvPr id="32" name="Google Shape;333;p19"/>
          <p:cNvSpPr/>
          <p:nvPr/>
        </p:nvSpPr>
        <p:spPr>
          <a:xfrm>
            <a:off x="6269656" y="3175173"/>
            <a:ext cx="2156394" cy="619824"/>
          </a:xfrm>
          <a:prstGeom prst="roundRect">
            <a:avLst>
              <a:gd name="adj" fmla="val 21957"/>
            </a:avLst>
          </a:pr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機器學習</a:t>
            </a:r>
            <a:endParaRPr lang="zh-TW" altLang="en-US" sz="1200" b="1" kern="0" spc="1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統計</a:t>
            </a:r>
            <a:r>
              <a:rPr lang="zh-TW" altLang="en-US" sz="1200" b="1" kern="0" spc="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分析</a:t>
            </a:r>
          </a:p>
        </p:txBody>
      </p:sp>
      <p:sp>
        <p:nvSpPr>
          <p:cNvPr id="33" name="Google Shape;333;p19"/>
          <p:cNvSpPr/>
          <p:nvPr/>
        </p:nvSpPr>
        <p:spPr>
          <a:xfrm>
            <a:off x="8569921" y="3175173"/>
            <a:ext cx="2156394" cy="619824"/>
          </a:xfrm>
          <a:prstGeom prst="roundRect">
            <a:avLst>
              <a:gd name="adj" fmla="val 21957"/>
            </a:avLst>
          </a:pr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影像</a:t>
            </a: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辨識</a:t>
            </a:r>
            <a:endParaRPr lang="zh-TW" altLang="en-US" sz="1200" b="1" kern="0" spc="1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  <p:sp>
        <p:nvSpPr>
          <p:cNvPr id="34" name="Google Shape;333;p19"/>
          <p:cNvSpPr/>
          <p:nvPr/>
        </p:nvSpPr>
        <p:spPr>
          <a:xfrm>
            <a:off x="2797714" y="6184411"/>
            <a:ext cx="2156394" cy="619824"/>
          </a:xfrm>
          <a:prstGeom prst="roundRect">
            <a:avLst>
              <a:gd name="adj" fmla="val 21957"/>
            </a:avLst>
          </a:pr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自然語言</a:t>
            </a:r>
            <a:r>
              <a:rPr lang="zh-TW" altLang="en-US" sz="1200" b="1" kern="0" spc="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處理</a:t>
            </a:r>
          </a:p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機器</a:t>
            </a:r>
            <a:r>
              <a:rPr lang="en-US" altLang="zh-TW" sz="1200" b="1" kern="0" spc="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/</a:t>
            </a:r>
            <a:r>
              <a:rPr lang="zh-TW" altLang="en-US" sz="1200" b="1" kern="0" spc="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深度學習</a:t>
            </a:r>
          </a:p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統計</a:t>
            </a:r>
            <a:r>
              <a:rPr lang="zh-TW" altLang="en-US" sz="1200" b="1" kern="0" spc="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分析</a:t>
            </a:r>
          </a:p>
        </p:txBody>
      </p:sp>
      <p:sp>
        <p:nvSpPr>
          <p:cNvPr id="40" name="Google Shape;337;p19"/>
          <p:cNvSpPr txBox="1"/>
          <p:nvPr/>
        </p:nvSpPr>
        <p:spPr>
          <a:xfrm>
            <a:off x="5187438" y="3720994"/>
            <a:ext cx="2149231" cy="432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鐘馨瑩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" name="Google Shape;333;p19"/>
          <p:cNvSpPr/>
          <p:nvPr/>
        </p:nvSpPr>
        <p:spPr>
          <a:xfrm>
            <a:off x="5191459" y="6177970"/>
            <a:ext cx="2156394" cy="619824"/>
          </a:xfrm>
          <a:prstGeom prst="roundRect">
            <a:avLst>
              <a:gd name="adj" fmla="val 21957"/>
            </a:avLst>
          </a:pr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文字</a:t>
            </a:r>
            <a:r>
              <a:rPr lang="zh-TW" altLang="en-US" sz="1200" b="1" kern="0" spc="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探勘</a:t>
            </a:r>
          </a:p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網路</a:t>
            </a:r>
            <a:r>
              <a:rPr lang="zh-TW" altLang="en-US" sz="1200" b="1" kern="0" spc="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輿情分析</a:t>
            </a:r>
          </a:p>
        </p:txBody>
      </p:sp>
      <p:sp>
        <p:nvSpPr>
          <p:cNvPr id="44" name="Google Shape;337;p19"/>
          <p:cNvSpPr txBox="1"/>
          <p:nvPr/>
        </p:nvSpPr>
        <p:spPr>
          <a:xfrm>
            <a:off x="7480540" y="3720994"/>
            <a:ext cx="2149231" cy="432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林宇桐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5" name="Google Shape;333;p19"/>
          <p:cNvSpPr/>
          <p:nvPr/>
        </p:nvSpPr>
        <p:spPr>
          <a:xfrm>
            <a:off x="7585204" y="6145619"/>
            <a:ext cx="2156394" cy="619824"/>
          </a:xfrm>
          <a:prstGeom prst="roundRect">
            <a:avLst>
              <a:gd name="adj" fmla="val 21957"/>
            </a:avLst>
          </a:pr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機器學習</a:t>
            </a:r>
            <a:endParaRPr lang="en-US" altLang="zh-TW" sz="1200" b="1" kern="0" spc="1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  <a:p>
            <a:pPr marL="171450" indent="-171450" algn="ctr">
              <a:spcBef>
                <a:spcPts val="6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zh-TW" altLang="en-US" sz="1200" b="1" kern="0" spc="10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數位</a:t>
            </a:r>
            <a:r>
              <a:rPr lang="zh-TW" altLang="en-US" sz="1200" b="1" kern="0" spc="1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轉型經驗</a:t>
            </a:r>
          </a:p>
        </p:txBody>
      </p:sp>
      <p:pic>
        <p:nvPicPr>
          <p:cNvPr id="37" name="圖片 3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69" t="14250" r="29623" b="46720"/>
          <a:stretch>
            <a:fillRect/>
          </a:stretch>
        </p:blipFill>
        <p:spPr>
          <a:xfrm>
            <a:off x="6580545" y="1052817"/>
            <a:ext cx="1512247" cy="2088000"/>
          </a:xfrm>
          <a:custGeom>
            <a:avLst/>
            <a:gdLst>
              <a:gd name="connsiteX0" fmla="*/ 0 w 1512247"/>
              <a:gd name="connsiteY0" fmla="*/ 0 h 2088000"/>
              <a:gd name="connsiteX1" fmla="*/ 1512247 w 1512247"/>
              <a:gd name="connsiteY1" fmla="*/ 0 h 2088000"/>
              <a:gd name="connsiteX2" fmla="*/ 1512247 w 1512247"/>
              <a:gd name="connsiteY2" fmla="*/ 2088000 h 2088000"/>
              <a:gd name="connsiteX3" fmla="*/ 0 w 1512247"/>
              <a:gd name="connsiteY3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2247" h="2088000">
                <a:moveTo>
                  <a:pt x="0" y="0"/>
                </a:moveTo>
                <a:lnTo>
                  <a:pt x="1512247" y="0"/>
                </a:lnTo>
                <a:lnTo>
                  <a:pt x="1512247" y="2088000"/>
                </a:lnTo>
                <a:lnTo>
                  <a:pt x="0" y="2088000"/>
                </a:lnTo>
                <a:close/>
              </a:path>
            </a:pathLst>
          </a:custGeom>
        </p:spPr>
      </p:pic>
      <p:pic>
        <p:nvPicPr>
          <p:cNvPr id="39" name="圖片 3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14" t="4720" r="20691" b="28382"/>
          <a:stretch>
            <a:fillRect/>
          </a:stretch>
        </p:blipFill>
        <p:spPr>
          <a:xfrm>
            <a:off x="3096960" y="4111208"/>
            <a:ext cx="1512247" cy="2088000"/>
          </a:xfrm>
          <a:custGeom>
            <a:avLst/>
            <a:gdLst>
              <a:gd name="connsiteX0" fmla="*/ 0 w 1512247"/>
              <a:gd name="connsiteY0" fmla="*/ 0 h 2088000"/>
              <a:gd name="connsiteX1" fmla="*/ 1512247 w 1512247"/>
              <a:gd name="connsiteY1" fmla="*/ 0 h 2088000"/>
              <a:gd name="connsiteX2" fmla="*/ 1512247 w 1512247"/>
              <a:gd name="connsiteY2" fmla="*/ 2088000 h 2088000"/>
              <a:gd name="connsiteX3" fmla="*/ 0 w 1512247"/>
              <a:gd name="connsiteY3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2247" h="2088000">
                <a:moveTo>
                  <a:pt x="0" y="0"/>
                </a:moveTo>
                <a:lnTo>
                  <a:pt x="1512247" y="0"/>
                </a:lnTo>
                <a:lnTo>
                  <a:pt x="1512247" y="2088000"/>
                </a:lnTo>
                <a:lnTo>
                  <a:pt x="0" y="2088000"/>
                </a:lnTo>
                <a:close/>
              </a:path>
            </a:pathLst>
          </a:custGeom>
        </p:spPr>
      </p:pic>
      <p:pic>
        <p:nvPicPr>
          <p:cNvPr id="43" name="圖片 4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4" t="24428" r="28164" b="23047"/>
          <a:stretch>
            <a:fillRect/>
          </a:stretch>
        </p:blipFill>
        <p:spPr>
          <a:xfrm>
            <a:off x="5513532" y="4089970"/>
            <a:ext cx="1512247" cy="2088000"/>
          </a:xfrm>
          <a:custGeom>
            <a:avLst/>
            <a:gdLst>
              <a:gd name="connsiteX0" fmla="*/ 0 w 1512247"/>
              <a:gd name="connsiteY0" fmla="*/ 0 h 2088000"/>
              <a:gd name="connsiteX1" fmla="*/ 1512247 w 1512247"/>
              <a:gd name="connsiteY1" fmla="*/ 0 h 2088000"/>
              <a:gd name="connsiteX2" fmla="*/ 1512247 w 1512247"/>
              <a:gd name="connsiteY2" fmla="*/ 2088000 h 2088000"/>
              <a:gd name="connsiteX3" fmla="*/ 0 w 1512247"/>
              <a:gd name="connsiteY3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2247" h="2088000">
                <a:moveTo>
                  <a:pt x="0" y="0"/>
                </a:moveTo>
                <a:lnTo>
                  <a:pt x="1512247" y="0"/>
                </a:lnTo>
                <a:lnTo>
                  <a:pt x="1512247" y="2088000"/>
                </a:lnTo>
                <a:lnTo>
                  <a:pt x="0" y="2088000"/>
                </a:lnTo>
                <a:close/>
              </a:path>
            </a:pathLst>
          </a:custGeom>
        </p:spPr>
      </p:pic>
      <p:pic>
        <p:nvPicPr>
          <p:cNvPr id="46" name="圖片 45"/>
          <p:cNvPicPr>
            <a:picLocks noChangeAspect="1"/>
          </p:cNvPicPr>
          <p:nvPr/>
        </p:nvPicPr>
        <p:blipFill rotWithShape="1">
          <a:blip r:embed="rId7"/>
          <a:srcRect l="9380" t="6910" r="504" b="376"/>
          <a:stretch/>
        </p:blipFill>
        <p:spPr>
          <a:xfrm>
            <a:off x="7813797" y="4088745"/>
            <a:ext cx="1512247" cy="2088000"/>
          </a:xfrm>
          <a:custGeom>
            <a:avLst/>
            <a:gdLst>
              <a:gd name="connsiteX0" fmla="*/ 0 w 1512247"/>
              <a:gd name="connsiteY0" fmla="*/ 0 h 2088000"/>
              <a:gd name="connsiteX1" fmla="*/ 1512247 w 1512247"/>
              <a:gd name="connsiteY1" fmla="*/ 0 h 2088000"/>
              <a:gd name="connsiteX2" fmla="*/ 1512247 w 1512247"/>
              <a:gd name="connsiteY2" fmla="*/ 2088000 h 2088000"/>
              <a:gd name="connsiteX3" fmla="*/ 0 w 1512247"/>
              <a:gd name="connsiteY3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2247" h="2088000">
                <a:moveTo>
                  <a:pt x="0" y="0"/>
                </a:moveTo>
                <a:lnTo>
                  <a:pt x="1512247" y="0"/>
                </a:lnTo>
                <a:lnTo>
                  <a:pt x="1512247" y="2088000"/>
                </a:lnTo>
                <a:lnTo>
                  <a:pt x="0" y="2088000"/>
                </a:lnTo>
                <a:close/>
              </a:path>
            </a:pathLst>
          </a:custGeom>
        </p:spPr>
      </p:pic>
      <p:pic>
        <p:nvPicPr>
          <p:cNvPr id="48" name="圖片 4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41" t="13980" r="7155"/>
          <a:stretch>
            <a:fillRect/>
          </a:stretch>
        </p:blipFill>
        <p:spPr>
          <a:xfrm>
            <a:off x="1827562" y="1025090"/>
            <a:ext cx="1512247" cy="2088000"/>
          </a:xfrm>
          <a:custGeom>
            <a:avLst/>
            <a:gdLst>
              <a:gd name="connsiteX0" fmla="*/ 0 w 1512247"/>
              <a:gd name="connsiteY0" fmla="*/ 0 h 2088000"/>
              <a:gd name="connsiteX1" fmla="*/ 1512247 w 1512247"/>
              <a:gd name="connsiteY1" fmla="*/ 0 h 2088000"/>
              <a:gd name="connsiteX2" fmla="*/ 1512247 w 1512247"/>
              <a:gd name="connsiteY2" fmla="*/ 2088000 h 2088000"/>
              <a:gd name="connsiteX3" fmla="*/ 0 w 1512247"/>
              <a:gd name="connsiteY3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2247" h="2088000">
                <a:moveTo>
                  <a:pt x="0" y="0"/>
                </a:moveTo>
                <a:lnTo>
                  <a:pt x="1512247" y="0"/>
                </a:lnTo>
                <a:lnTo>
                  <a:pt x="1512247" y="2088000"/>
                </a:lnTo>
                <a:lnTo>
                  <a:pt x="0" y="2088000"/>
                </a:lnTo>
                <a:close/>
              </a:path>
            </a:pathLst>
          </a:custGeom>
        </p:spPr>
      </p:pic>
      <p:pic>
        <p:nvPicPr>
          <p:cNvPr id="49" name="圖片 48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76" t="5045" r="24749" b="24021"/>
          <a:stretch/>
        </p:blipFill>
        <p:spPr>
          <a:xfrm>
            <a:off x="4243491" y="1044737"/>
            <a:ext cx="1512247" cy="2088000"/>
          </a:xfrm>
          <a:custGeom>
            <a:avLst/>
            <a:gdLst>
              <a:gd name="connsiteX0" fmla="*/ 0 w 1512247"/>
              <a:gd name="connsiteY0" fmla="*/ 0 h 2088000"/>
              <a:gd name="connsiteX1" fmla="*/ 1512247 w 1512247"/>
              <a:gd name="connsiteY1" fmla="*/ 0 h 2088000"/>
              <a:gd name="connsiteX2" fmla="*/ 1512247 w 1512247"/>
              <a:gd name="connsiteY2" fmla="*/ 2088000 h 2088000"/>
              <a:gd name="connsiteX3" fmla="*/ 0 w 1512247"/>
              <a:gd name="connsiteY3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2247" h="2088000">
                <a:moveTo>
                  <a:pt x="0" y="0"/>
                </a:moveTo>
                <a:lnTo>
                  <a:pt x="1512247" y="0"/>
                </a:lnTo>
                <a:lnTo>
                  <a:pt x="1512247" y="2088000"/>
                </a:lnTo>
                <a:lnTo>
                  <a:pt x="0" y="2088000"/>
                </a:lnTo>
                <a:close/>
              </a:path>
            </a:pathLst>
          </a:custGeom>
        </p:spPr>
      </p:pic>
      <p:pic>
        <p:nvPicPr>
          <p:cNvPr id="50" name="圖片 4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" t="20028" r="1634" b="4431"/>
          <a:stretch>
            <a:fillRect/>
          </a:stretch>
        </p:blipFill>
        <p:spPr>
          <a:xfrm>
            <a:off x="8873647" y="1052817"/>
            <a:ext cx="1512247" cy="2088000"/>
          </a:xfrm>
          <a:custGeom>
            <a:avLst/>
            <a:gdLst>
              <a:gd name="connsiteX0" fmla="*/ 0 w 1512247"/>
              <a:gd name="connsiteY0" fmla="*/ 0 h 2088000"/>
              <a:gd name="connsiteX1" fmla="*/ 1512247 w 1512247"/>
              <a:gd name="connsiteY1" fmla="*/ 0 h 2088000"/>
              <a:gd name="connsiteX2" fmla="*/ 1512247 w 1512247"/>
              <a:gd name="connsiteY2" fmla="*/ 2088000 h 2088000"/>
              <a:gd name="connsiteX3" fmla="*/ 0 w 1512247"/>
              <a:gd name="connsiteY3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2247" h="2088000">
                <a:moveTo>
                  <a:pt x="0" y="0"/>
                </a:moveTo>
                <a:lnTo>
                  <a:pt x="1512247" y="0"/>
                </a:lnTo>
                <a:lnTo>
                  <a:pt x="1512247" y="2088000"/>
                </a:lnTo>
                <a:lnTo>
                  <a:pt x="0" y="2088000"/>
                </a:lnTo>
                <a:close/>
              </a:path>
            </a:pathLst>
          </a:custGeom>
        </p:spPr>
      </p:pic>
      <p:sp>
        <p:nvSpPr>
          <p:cNvPr id="51" name="文字方塊 50"/>
          <p:cNvSpPr txBox="1"/>
          <p:nvPr/>
        </p:nvSpPr>
        <p:spPr>
          <a:xfrm>
            <a:off x="5627880" y="241273"/>
            <a:ext cx="376256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spc="100" dirty="0" smtClean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sz="3000" b="1" spc="100" dirty="0" smtClean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不知名</a:t>
            </a:r>
            <a:r>
              <a:rPr lang="en-US" altLang="zh-TW" sz="3000" b="1" spc="100" dirty="0" smtClean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r>
              <a:rPr lang="zh-TW" altLang="en-US" sz="3000" b="1" spc="100" dirty="0" smtClean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團隊介紹</a:t>
            </a:r>
            <a:endParaRPr lang="zh-TW" altLang="en-US" sz="3000" b="1" spc="100" dirty="0">
              <a:solidFill>
                <a:srgbClr val="D6000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266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4324212" y="1781178"/>
            <a:ext cx="4467314" cy="2934462"/>
            <a:chOff x="4013501" y="1146904"/>
            <a:chExt cx="4467314" cy="2934462"/>
          </a:xfrm>
        </p:grpSpPr>
        <p:sp>
          <p:nvSpPr>
            <p:cNvPr id="3" name="TextBox 9"/>
            <p:cNvSpPr txBox="1">
              <a:spLocks noChangeArrowheads="1"/>
            </p:cNvSpPr>
            <p:nvPr/>
          </p:nvSpPr>
          <p:spPr bwMode="auto">
            <a:xfrm>
              <a:off x="4708177" y="1191691"/>
              <a:ext cx="1477444" cy="3154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8562" tIns="34281" rIns="68562" bIns="34281">
              <a:spAutoFit/>
            </a:bodyPr>
            <a:lstStyle/>
            <a:p>
              <a:pPr algn="dist"/>
              <a:endParaRPr lang="en-US" altLang="zh-CN" sz="1600" b="1" spc="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K Medium" panose="020B0600000000000000" pitchFamily="34" charset="-128"/>
                <a:ea typeface="Source Han Sans K Medium" panose="020B0600000000000000" pitchFamily="34" charset="-128"/>
                <a:cs typeface="+mn-ea"/>
                <a:sym typeface="字魂55号-龙吟手书" panose="00000500000000000000" pitchFamily="2" charset="-122"/>
              </a:endParaRPr>
            </a:p>
          </p:txBody>
        </p:sp>
        <p:sp>
          <p:nvSpPr>
            <p:cNvPr id="4" name="TextBox 17"/>
            <p:cNvSpPr txBox="1">
              <a:spLocks noChangeArrowheads="1"/>
            </p:cNvSpPr>
            <p:nvPr/>
          </p:nvSpPr>
          <p:spPr bwMode="auto">
            <a:xfrm>
              <a:off x="4849515" y="1200965"/>
              <a:ext cx="3588125" cy="500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68562" tIns="34281" rIns="68562" bIns="34281">
              <a:spAutoFit/>
            </a:bodyPr>
            <a:lstStyle/>
            <a:p>
              <a:pPr>
                <a:spcAft>
                  <a:spcPts val="900"/>
                </a:spcAft>
              </a:pPr>
              <a:r>
                <a:rPr lang="zh-TW" altLang="en-US" sz="2800" b="1" spc="100" dirty="0">
                  <a:ln w="9525" cmpd="sng">
                    <a:noFill/>
                    <a:prstDash val="solid"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  <a:sym typeface="字魂55号-龙吟手书" panose="00000500000000000000" pitchFamily="2" charset="-122"/>
                </a:rPr>
                <a:t>解題架構與流程說明</a:t>
              </a:r>
            </a:p>
          </p:txBody>
        </p:sp>
        <p:cxnSp>
          <p:nvCxnSpPr>
            <p:cNvPr id="5" name="原创设计师QQ598969553          _3"/>
            <p:cNvCxnSpPr/>
            <p:nvPr/>
          </p:nvCxnSpPr>
          <p:spPr>
            <a:xfrm>
              <a:off x="4160815" y="1811861"/>
              <a:ext cx="43200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>
                  <a:lumMod val="75000"/>
                  <a:lumOff val="25000"/>
                </a:sysClr>
              </a:solidFill>
              <a:prstDash val="dash"/>
              <a:miter lim="800000"/>
            </a:ln>
            <a:effectLst/>
          </p:spPr>
        </p:cxnSp>
        <p:sp>
          <p:nvSpPr>
            <p:cNvPr id="6" name="原创设计师QQ598969553          _7"/>
            <p:cNvSpPr txBox="1"/>
            <p:nvPr/>
          </p:nvSpPr>
          <p:spPr>
            <a:xfrm>
              <a:off x="4013501" y="1146904"/>
              <a:ext cx="76761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64230">
                <a:defRPr/>
              </a:pPr>
              <a:r>
                <a:rPr lang="en-US" altLang="zh-CN" sz="3200" b="1" i="1" dirty="0">
                  <a:solidFill>
                    <a:srgbClr val="D6000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01</a:t>
              </a:r>
              <a:endParaRPr lang="zh-CN" altLang="en-US" sz="3200" b="1" i="1" dirty="0">
                <a:solidFill>
                  <a:srgbClr val="D6000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cxnSp>
          <p:nvCxnSpPr>
            <p:cNvPr id="7" name="原创设计师QQ598969553          _3"/>
            <p:cNvCxnSpPr/>
            <p:nvPr/>
          </p:nvCxnSpPr>
          <p:spPr>
            <a:xfrm>
              <a:off x="4160813" y="2595090"/>
              <a:ext cx="43200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>
                  <a:lumMod val="75000"/>
                  <a:lumOff val="25000"/>
                </a:sysClr>
              </a:solidFill>
              <a:prstDash val="dash"/>
              <a:miter lim="800000"/>
            </a:ln>
            <a:effectLst/>
          </p:spPr>
        </p:cxnSp>
        <p:sp>
          <p:nvSpPr>
            <p:cNvPr id="8" name="原创设计师QQ598969553          _7"/>
            <p:cNvSpPr txBox="1"/>
            <p:nvPr/>
          </p:nvSpPr>
          <p:spPr>
            <a:xfrm>
              <a:off x="4013501" y="1930133"/>
              <a:ext cx="76761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64230">
                <a:defRPr/>
              </a:pPr>
              <a:r>
                <a:rPr lang="en-US" altLang="zh-CN" sz="3200" b="1" i="1" dirty="0">
                  <a:solidFill>
                    <a:srgbClr val="B69E60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02</a:t>
              </a:r>
              <a:endParaRPr lang="zh-CN" altLang="en-US" sz="3200" b="1" i="1" dirty="0">
                <a:solidFill>
                  <a:srgbClr val="B69E60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cxnSp>
          <p:nvCxnSpPr>
            <p:cNvPr id="9" name="原创设计师QQ598969553          _3"/>
            <p:cNvCxnSpPr/>
            <p:nvPr/>
          </p:nvCxnSpPr>
          <p:spPr>
            <a:xfrm>
              <a:off x="4160815" y="3378319"/>
              <a:ext cx="43200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>
                  <a:lumMod val="75000"/>
                  <a:lumOff val="25000"/>
                </a:sysClr>
              </a:solidFill>
              <a:prstDash val="dash"/>
              <a:miter lim="800000"/>
            </a:ln>
            <a:effectLst/>
          </p:spPr>
        </p:cxnSp>
        <p:sp>
          <p:nvSpPr>
            <p:cNvPr id="10" name="原创设计师QQ598969553          _7"/>
            <p:cNvSpPr txBox="1"/>
            <p:nvPr/>
          </p:nvSpPr>
          <p:spPr>
            <a:xfrm>
              <a:off x="4013501" y="2713362"/>
              <a:ext cx="76761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64230">
                <a:defRPr/>
              </a:pPr>
              <a:r>
                <a:rPr lang="en-US" altLang="zh-CN" sz="3200" b="1" i="1" dirty="0">
                  <a:solidFill>
                    <a:srgbClr val="D6000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03</a:t>
              </a:r>
              <a:endParaRPr lang="zh-CN" altLang="en-US" sz="3200" b="1" i="1" dirty="0">
                <a:solidFill>
                  <a:srgbClr val="D6000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12" name="原创设计师QQ598969553          _7"/>
            <p:cNvSpPr txBox="1"/>
            <p:nvPr/>
          </p:nvSpPr>
          <p:spPr>
            <a:xfrm>
              <a:off x="4013501" y="3496591"/>
              <a:ext cx="76761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64230">
                <a:defRPr/>
              </a:pPr>
              <a:r>
                <a:rPr lang="en-US" altLang="zh-CN" sz="3200" b="1" i="1" dirty="0">
                  <a:solidFill>
                    <a:srgbClr val="B69E60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04</a:t>
              </a:r>
              <a:endParaRPr lang="zh-CN" altLang="en-US" sz="3200" b="1" i="1" dirty="0">
                <a:solidFill>
                  <a:srgbClr val="B69E60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13" name="TextBox 17"/>
            <p:cNvSpPr txBox="1">
              <a:spLocks noChangeArrowheads="1"/>
            </p:cNvSpPr>
            <p:nvPr/>
          </p:nvSpPr>
          <p:spPr bwMode="auto">
            <a:xfrm>
              <a:off x="4849515" y="1984194"/>
              <a:ext cx="3588125" cy="500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68562" tIns="34281" rIns="68562" bIns="34281">
              <a:spAutoFit/>
            </a:bodyPr>
            <a:lstStyle/>
            <a:p>
              <a:pPr>
                <a:spcAft>
                  <a:spcPts val="900"/>
                </a:spcAft>
              </a:pPr>
              <a:r>
                <a:rPr lang="zh-TW" altLang="en-US" sz="2800" b="1" spc="100" dirty="0">
                  <a:ln w="9525" cmpd="sng">
                    <a:noFill/>
                    <a:prstDash val="solid"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  <a:sym typeface="字魂55号-龙吟手书" panose="00000500000000000000" pitchFamily="2" charset="-122"/>
                </a:rPr>
                <a:t>預期成果與時程規劃</a:t>
              </a:r>
            </a:p>
          </p:txBody>
        </p:sp>
        <p:sp>
          <p:nvSpPr>
            <p:cNvPr id="14" name="TextBox 17"/>
            <p:cNvSpPr txBox="1">
              <a:spLocks noChangeArrowheads="1"/>
            </p:cNvSpPr>
            <p:nvPr/>
          </p:nvSpPr>
          <p:spPr bwMode="auto">
            <a:xfrm>
              <a:off x="4849515" y="2767423"/>
              <a:ext cx="3485533" cy="500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68562" tIns="34281" rIns="68562" bIns="34281">
              <a:spAutoFit/>
            </a:bodyPr>
            <a:lstStyle/>
            <a:p>
              <a:pPr>
                <a:spcAft>
                  <a:spcPts val="900"/>
                </a:spcAft>
              </a:pPr>
              <a:r>
                <a:rPr lang="zh-TW" altLang="en-US" sz="2800" b="1" spc="100" dirty="0" smtClean="0">
                  <a:ln w="9525" cmpd="sng">
                    <a:noFill/>
                    <a:prstDash val="solid"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  <a:sym typeface="字魂55号-龙吟手书" panose="00000500000000000000" pitchFamily="2" charset="-122"/>
                </a:rPr>
                <a:t>合作</a:t>
              </a:r>
              <a:r>
                <a:rPr lang="zh-TW" altLang="en-US" sz="2800" b="1" spc="100" dirty="0">
                  <a:ln w="9525" cmpd="sng">
                    <a:noFill/>
                    <a:prstDash val="solid"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  <a:sym typeface="字魂55号-龙吟手书" panose="00000500000000000000" pitchFamily="2" charset="-122"/>
                </a:rPr>
                <a:t>事項</a:t>
              </a:r>
              <a:r>
                <a:rPr lang="zh-TW" altLang="en-US" sz="2800" b="1" spc="100" dirty="0" smtClean="0">
                  <a:ln w="9525" cmpd="sng">
                    <a:noFill/>
                    <a:prstDash val="solid"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  <a:sym typeface="字魂55号-龙吟手书" panose="00000500000000000000" pitchFamily="2" charset="-122"/>
                </a:rPr>
                <a:t>與議題</a:t>
              </a:r>
              <a:r>
                <a:rPr lang="zh-TW" altLang="en-US" sz="2800" b="1" spc="100" dirty="0">
                  <a:ln w="9525" cmpd="sng">
                    <a:noFill/>
                    <a:prstDash val="solid"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  <a:sym typeface="字魂55号-龙吟手书" panose="00000500000000000000" pitchFamily="2" charset="-122"/>
                </a:rPr>
                <a:t>討論</a:t>
              </a:r>
            </a:p>
          </p:txBody>
        </p:sp>
        <p:sp>
          <p:nvSpPr>
            <p:cNvPr id="15" name="TextBox 17"/>
            <p:cNvSpPr txBox="1">
              <a:spLocks noChangeArrowheads="1"/>
            </p:cNvSpPr>
            <p:nvPr/>
          </p:nvSpPr>
          <p:spPr bwMode="auto">
            <a:xfrm>
              <a:off x="4849515" y="3550652"/>
              <a:ext cx="3588125" cy="500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68562" tIns="34281" rIns="68562" bIns="34281">
              <a:spAutoFit/>
            </a:bodyPr>
            <a:lstStyle/>
            <a:p>
              <a:pPr>
                <a:spcAft>
                  <a:spcPts val="900"/>
                </a:spcAft>
              </a:pPr>
              <a:r>
                <a:rPr lang="en-US" altLang="zh-TW" sz="2800" b="1" spc="100" dirty="0">
                  <a:ln w="9525" cmpd="sng">
                    <a:noFill/>
                    <a:prstDash val="solid"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  <a:sym typeface="字魂55号-龙吟手书" panose="00000500000000000000" pitchFamily="2" charset="-122"/>
                </a:rPr>
                <a:t>MOU/NDA</a:t>
              </a:r>
              <a:r>
                <a:rPr lang="zh-TW" altLang="en-US" sz="2800" b="1" spc="100" dirty="0">
                  <a:ln w="9525" cmpd="sng">
                    <a:noFill/>
                    <a:prstDash val="solid"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  <a:sym typeface="字魂55号-龙吟手书" panose="00000500000000000000" pitchFamily="2" charset="-122"/>
                </a:rPr>
                <a:t>文件討論</a:t>
              </a:r>
            </a:p>
          </p:txBody>
        </p:sp>
      </p:grpSp>
      <p:grpSp>
        <p:nvGrpSpPr>
          <p:cNvPr id="18" name="群組 17"/>
          <p:cNvGrpSpPr/>
          <p:nvPr/>
        </p:nvGrpSpPr>
        <p:grpSpPr>
          <a:xfrm>
            <a:off x="2906305" y="1590373"/>
            <a:ext cx="945642" cy="3316073"/>
            <a:chOff x="1864074" y="1134213"/>
            <a:chExt cx="945642" cy="3316073"/>
          </a:xfrm>
        </p:grpSpPr>
        <p:grpSp>
          <p:nvGrpSpPr>
            <p:cNvPr id="19" name="群組 18"/>
            <p:cNvGrpSpPr/>
            <p:nvPr/>
          </p:nvGrpSpPr>
          <p:grpSpPr>
            <a:xfrm>
              <a:off x="1864074" y="1704114"/>
              <a:ext cx="945642" cy="2176272"/>
              <a:chOff x="1066153" y="799894"/>
              <a:chExt cx="945642" cy="2176272"/>
            </a:xfrm>
          </p:grpSpPr>
          <p:pic>
            <p:nvPicPr>
              <p:cNvPr id="22" name="圖片 21"/>
              <p:cNvPicPr>
                <a:picLocks noChangeAspect="1"/>
              </p:cNvPicPr>
              <p:nvPr/>
            </p:nvPicPr>
            <p:blipFill rotWithShape="1">
              <a:blip r:embed="rId2"/>
              <a:srcRect l="1" t="1172" r="720" b="345"/>
              <a:stretch/>
            </p:blipFill>
            <p:spPr>
              <a:xfrm>
                <a:off x="1066153" y="799894"/>
                <a:ext cx="945642" cy="217627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grpSp>
            <p:nvGrpSpPr>
              <p:cNvPr id="23" name="群組 22"/>
              <p:cNvGrpSpPr/>
              <p:nvPr/>
            </p:nvGrpSpPr>
            <p:grpSpPr>
              <a:xfrm>
                <a:off x="1088370" y="1159771"/>
                <a:ext cx="901208" cy="1456519"/>
                <a:chOff x="10740320" y="1151981"/>
                <a:chExt cx="901208" cy="1456519"/>
              </a:xfrm>
            </p:grpSpPr>
            <p:grpSp>
              <p:nvGrpSpPr>
                <p:cNvPr id="24" name="群組 23"/>
                <p:cNvGrpSpPr/>
                <p:nvPr/>
              </p:nvGrpSpPr>
              <p:grpSpPr>
                <a:xfrm>
                  <a:off x="10872215" y="1151981"/>
                  <a:ext cx="612649" cy="1328828"/>
                  <a:chOff x="10908191" y="1059671"/>
                  <a:chExt cx="612649" cy="1328828"/>
                </a:xfrm>
              </p:grpSpPr>
              <p:pic>
                <p:nvPicPr>
                  <p:cNvPr id="26" name="圖片 25"/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9639" b="89759" l="10000" r="100000">
                                <a14:foregroundMark x1="74348" y1="57229" x2="74348" y2="57229"/>
                                <a14:foregroundMark x1="79565" y1="60241" x2="79565" y2="60241"/>
                                <a14:foregroundMark x1="65217" y1="40964" x2="65217" y2="40964"/>
                                <a14:foregroundMark x1="70870" y1="48795" x2="70870" y2="48795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rcRect l="5990" t="23305" r="55749" b="14044"/>
                  <a:stretch/>
                </p:blipFill>
                <p:spPr>
                  <a:xfrm>
                    <a:off x="10981344" y="1059671"/>
                    <a:ext cx="502920" cy="594360"/>
                  </a:xfrm>
                  <a:prstGeom prst="rect">
                    <a:avLst/>
                  </a:prstGeom>
                </p:spPr>
              </p:pic>
              <p:pic>
                <p:nvPicPr>
                  <p:cNvPr id="27" name="圖片 26"/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9639" b="89759" l="10000" r="100000">
                                <a14:foregroundMark x1="74348" y1="57229" x2="74348" y2="57229"/>
                                <a14:foregroundMark x1="79565" y1="60241" x2="79565" y2="60241"/>
                                <a14:foregroundMark x1="65217" y1="40964" x2="65217" y2="40964"/>
                                <a14:foregroundMark x1="70870" y1="48795" x2="70870" y2="48795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rcRect l="48345" t="18199" r="5045" b="7273"/>
                  <a:stretch/>
                </p:blipFill>
                <p:spPr>
                  <a:xfrm>
                    <a:off x="10908191" y="1681463"/>
                    <a:ext cx="612649" cy="707036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5" name="矩形 24"/>
                <p:cNvSpPr/>
                <p:nvPr/>
              </p:nvSpPr>
              <p:spPr>
                <a:xfrm>
                  <a:off x="10740320" y="2393056"/>
                  <a:ext cx="901208" cy="21544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sz="800" b="1" spc="100" dirty="0">
                      <a:solidFill>
                        <a:srgbClr val="FFFFFF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Segoe Script" panose="030B0504020000000003" pitchFamily="66" charset="0"/>
                      <a:ea typeface="Source Han Sans K Medium" panose="020B0600000000000000" pitchFamily="34" charset="-128"/>
                      <a:cs typeface="+mn-ea"/>
                      <a:sym typeface="字魂55号-龙吟手书" panose="00000500000000000000" pitchFamily="2" charset="-122"/>
                    </a:rPr>
                    <a:t>CONTENTS</a:t>
                  </a:r>
                </a:p>
              </p:txBody>
            </p:sp>
          </p:grpSp>
        </p:grpSp>
        <p:pic>
          <p:nvPicPr>
            <p:cNvPr id="20" name="圖片 19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979708" y="1134213"/>
              <a:ext cx="714375" cy="504825"/>
            </a:xfrm>
            <a:prstGeom prst="rect">
              <a:avLst/>
            </a:prstGeom>
          </p:spPr>
        </p:pic>
        <p:pic>
          <p:nvPicPr>
            <p:cNvPr id="21" name="圖片 20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979708" y="3945461"/>
              <a:ext cx="714375" cy="5048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801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26F5D3D6-8143-4B49-AB53-8C6C9DB705BD}"/>
              </a:ext>
            </a:extLst>
          </p:cNvPr>
          <p:cNvSpPr/>
          <p:nvPr/>
        </p:nvSpPr>
        <p:spPr>
          <a:xfrm>
            <a:off x="5623560" y="3557637"/>
            <a:ext cx="59014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zh-TW" altLang="en-US" sz="60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解題</a:t>
            </a:r>
            <a:r>
              <a:rPr lang="zh-TW" altLang="en-US" sz="6000" b="1" spc="1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架構</a:t>
            </a:r>
            <a:endParaRPr lang="en-US" altLang="zh-TW" sz="6000" b="1" spc="100" dirty="0" smtClean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  <a:p>
            <a:pPr lvl="0" algn="r"/>
            <a:r>
              <a:rPr lang="zh-TW" altLang="en-US" sz="6000" b="1" spc="1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與</a:t>
            </a:r>
            <a:r>
              <a:rPr lang="zh-TW" altLang="en-US" sz="60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流程說明</a:t>
            </a:r>
          </a:p>
        </p:txBody>
      </p:sp>
      <p:sp>
        <p:nvSpPr>
          <p:cNvPr id="7" name="文本框 16">
            <a:extLst>
              <a:ext uri="{FF2B5EF4-FFF2-40B4-BE49-F238E27FC236}">
                <a16:creationId xmlns:a16="http://schemas.microsoft.com/office/drawing/2014/main" id="{F2039CCE-477F-4F10-AD57-140A0B55D816}"/>
              </a:ext>
            </a:extLst>
          </p:cNvPr>
          <p:cNvSpPr txBox="1"/>
          <p:nvPr/>
        </p:nvSpPr>
        <p:spPr>
          <a:xfrm flipH="1">
            <a:off x="6705330" y="1692681"/>
            <a:ext cx="4819650" cy="171739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44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PART</a:t>
            </a:r>
            <a:r>
              <a:rPr lang="en-US" altLang="zh-CN" sz="4400" dirty="0">
                <a:solidFill>
                  <a:srgbClr val="FFFFFF"/>
                </a:solidFill>
                <a:latin typeface="Source Han Sans K Medium" panose="020B0600000000000000" pitchFamily="34" charset="-128"/>
                <a:ea typeface="Source Han Sans K Medium" panose="020B0600000000000000" pitchFamily="34" charset="-128"/>
                <a:sym typeface="Source Han Sans K Medium" panose="020B0600000000000000" pitchFamily="34" charset="-128"/>
              </a:rPr>
              <a:t>  </a:t>
            </a:r>
            <a:r>
              <a:rPr lang="en-US" altLang="zh-CN" sz="88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1</a:t>
            </a:r>
            <a:endParaRPr lang="zh-CN" altLang="en-US" sz="4400" b="1" spc="1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3982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>
            <a:extLst>
              <a:ext uri="{FF2B5EF4-FFF2-40B4-BE49-F238E27FC236}">
                <a16:creationId xmlns:a16="http://schemas.microsoft.com/office/drawing/2014/main" id="{6E09B82D-F32C-2910-42C7-2B50D872EB82}"/>
              </a:ext>
            </a:extLst>
          </p:cNvPr>
          <p:cNvSpPr>
            <a:spLocks/>
          </p:cNvSpPr>
          <p:nvPr/>
        </p:nvSpPr>
        <p:spPr bwMode="auto">
          <a:xfrm>
            <a:off x="1329106" y="970897"/>
            <a:ext cx="10582970" cy="3698032"/>
          </a:xfrm>
          <a:custGeom>
            <a:avLst/>
            <a:gdLst/>
            <a:ahLst/>
            <a:cxnLst>
              <a:cxn ang="0">
                <a:pos x="1854" y="769"/>
              </a:cxn>
              <a:cxn ang="0">
                <a:pos x="2200" y="385"/>
              </a:cxn>
              <a:cxn ang="0">
                <a:pos x="1854" y="0"/>
              </a:cxn>
              <a:cxn ang="0">
                <a:pos x="1687" y="167"/>
              </a:cxn>
              <a:cxn ang="0">
                <a:pos x="1784" y="270"/>
              </a:cxn>
              <a:cxn ang="0">
                <a:pos x="0" y="270"/>
              </a:cxn>
              <a:cxn ang="0">
                <a:pos x="0" y="494"/>
              </a:cxn>
              <a:cxn ang="0">
                <a:pos x="1779" y="494"/>
              </a:cxn>
              <a:cxn ang="0">
                <a:pos x="1683" y="599"/>
              </a:cxn>
              <a:cxn ang="0">
                <a:pos x="1854" y="769"/>
              </a:cxn>
            </a:cxnLst>
            <a:rect l="0" t="0" r="r" b="b"/>
            <a:pathLst>
              <a:path w="2200" h="769">
                <a:moveTo>
                  <a:pt x="1854" y="769"/>
                </a:moveTo>
                <a:cubicBezTo>
                  <a:pt x="2200" y="385"/>
                  <a:pt x="2200" y="385"/>
                  <a:pt x="2200" y="385"/>
                </a:cubicBezTo>
                <a:cubicBezTo>
                  <a:pt x="1854" y="0"/>
                  <a:pt x="1854" y="0"/>
                  <a:pt x="1854" y="0"/>
                </a:cubicBezTo>
                <a:cubicBezTo>
                  <a:pt x="1687" y="167"/>
                  <a:pt x="1687" y="167"/>
                  <a:pt x="1687" y="167"/>
                </a:cubicBezTo>
                <a:cubicBezTo>
                  <a:pt x="1784" y="270"/>
                  <a:pt x="1784" y="270"/>
                  <a:pt x="1784" y="270"/>
                </a:cubicBezTo>
                <a:cubicBezTo>
                  <a:pt x="0" y="270"/>
                  <a:pt x="0" y="270"/>
                  <a:pt x="0" y="270"/>
                </a:cubicBezTo>
                <a:cubicBezTo>
                  <a:pt x="0" y="355"/>
                  <a:pt x="0" y="409"/>
                  <a:pt x="0" y="494"/>
                </a:cubicBezTo>
                <a:cubicBezTo>
                  <a:pt x="1779" y="494"/>
                  <a:pt x="1779" y="494"/>
                  <a:pt x="1779" y="494"/>
                </a:cubicBezTo>
                <a:cubicBezTo>
                  <a:pt x="1683" y="599"/>
                  <a:pt x="1683" y="599"/>
                  <a:pt x="1683" y="599"/>
                </a:cubicBezTo>
                <a:lnTo>
                  <a:pt x="1854" y="769"/>
                </a:lnTo>
                <a:close/>
              </a:path>
            </a:pathLst>
          </a:custGeom>
          <a:solidFill>
            <a:srgbClr val="B69E6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cs typeface="+mn-cs"/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7A2C0AA7-21AB-84E3-9CDE-2D59E2E99023}"/>
              </a:ext>
            </a:extLst>
          </p:cNvPr>
          <p:cNvGrpSpPr/>
          <p:nvPr/>
        </p:nvGrpSpPr>
        <p:grpSpPr>
          <a:xfrm>
            <a:off x="1568717" y="2090077"/>
            <a:ext cx="1477962" cy="1477962"/>
            <a:chOff x="1297684" y="2265166"/>
            <a:chExt cx="1477962" cy="1477962"/>
          </a:xfrm>
        </p:grpSpPr>
        <p:sp>
          <p:nvSpPr>
            <p:cNvPr id="73" name="Oval 341">
              <a:extLst>
                <a:ext uri="{FF2B5EF4-FFF2-40B4-BE49-F238E27FC236}">
                  <a16:creationId xmlns:a16="http://schemas.microsoft.com/office/drawing/2014/main" id="{45DC48B5-4A15-9D19-72D5-0D35BA9F85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7684" y="2265166"/>
              <a:ext cx="1477962" cy="1477962"/>
            </a:xfrm>
            <a:prstGeom prst="ellipse">
              <a:avLst/>
            </a:prstGeom>
            <a:solidFill>
              <a:srgbClr val="67808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+mn-cs"/>
              </a:endParaRPr>
            </a:p>
          </p:txBody>
        </p:sp>
        <p:sp>
          <p:nvSpPr>
            <p:cNvPr id="87" name="Freeform 389">
              <a:extLst>
                <a:ext uri="{FF2B5EF4-FFF2-40B4-BE49-F238E27FC236}">
                  <a16:creationId xmlns:a16="http://schemas.microsoft.com/office/drawing/2014/main" id="{2F709E91-06B2-5B74-7754-281377C05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61184" y="2328666"/>
              <a:ext cx="1354137" cy="1354137"/>
            </a:xfrm>
            <a:custGeom>
              <a:avLst/>
              <a:gdLst/>
              <a:ahLst/>
              <a:cxnLst>
                <a:cxn ang="0">
                  <a:pos x="180" y="0"/>
                </a:cxn>
                <a:cxn ang="0">
                  <a:pos x="361" y="180"/>
                </a:cxn>
                <a:cxn ang="0">
                  <a:pos x="180" y="361"/>
                </a:cxn>
                <a:cxn ang="0">
                  <a:pos x="0" y="180"/>
                </a:cxn>
                <a:cxn ang="0">
                  <a:pos x="180" y="0"/>
                </a:cxn>
                <a:cxn ang="0">
                  <a:pos x="180" y="6"/>
                </a:cxn>
                <a:cxn ang="0">
                  <a:pos x="6" y="180"/>
                </a:cxn>
                <a:cxn ang="0">
                  <a:pos x="180" y="354"/>
                </a:cxn>
                <a:cxn ang="0">
                  <a:pos x="354" y="180"/>
                </a:cxn>
                <a:cxn ang="0">
                  <a:pos x="180" y="6"/>
                </a:cxn>
              </a:cxnLst>
              <a:rect l="0" t="0" r="r" b="b"/>
              <a:pathLst>
                <a:path w="361" h="361">
                  <a:moveTo>
                    <a:pt x="180" y="0"/>
                  </a:moveTo>
                  <a:cubicBezTo>
                    <a:pt x="280" y="0"/>
                    <a:pt x="361" y="81"/>
                    <a:pt x="361" y="180"/>
                  </a:cubicBezTo>
                  <a:cubicBezTo>
                    <a:pt x="361" y="280"/>
                    <a:pt x="280" y="361"/>
                    <a:pt x="180" y="361"/>
                  </a:cubicBezTo>
                  <a:cubicBezTo>
                    <a:pt x="80" y="361"/>
                    <a:pt x="0" y="280"/>
                    <a:pt x="0" y="180"/>
                  </a:cubicBezTo>
                  <a:cubicBezTo>
                    <a:pt x="0" y="81"/>
                    <a:pt x="80" y="0"/>
                    <a:pt x="180" y="0"/>
                  </a:cubicBezTo>
                  <a:close/>
                  <a:moveTo>
                    <a:pt x="180" y="6"/>
                  </a:moveTo>
                  <a:cubicBezTo>
                    <a:pt x="84" y="6"/>
                    <a:pt x="6" y="84"/>
                    <a:pt x="6" y="180"/>
                  </a:cubicBezTo>
                  <a:cubicBezTo>
                    <a:pt x="6" y="276"/>
                    <a:pt x="84" y="354"/>
                    <a:pt x="180" y="354"/>
                  </a:cubicBezTo>
                  <a:cubicBezTo>
                    <a:pt x="276" y="354"/>
                    <a:pt x="354" y="276"/>
                    <a:pt x="354" y="180"/>
                  </a:cubicBezTo>
                  <a:cubicBezTo>
                    <a:pt x="354" y="84"/>
                    <a:pt x="276" y="6"/>
                    <a:pt x="180" y="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+mn-cs"/>
              </a:endParaRP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E8F49EFE-FD6B-DCF5-A5AA-237563E02623}"/>
              </a:ext>
            </a:extLst>
          </p:cNvPr>
          <p:cNvGrpSpPr/>
          <p:nvPr/>
        </p:nvGrpSpPr>
        <p:grpSpPr>
          <a:xfrm>
            <a:off x="3550098" y="2090077"/>
            <a:ext cx="1476375" cy="1477962"/>
            <a:chOff x="3380483" y="2263086"/>
            <a:chExt cx="1476375" cy="1477962"/>
          </a:xfrm>
        </p:grpSpPr>
        <p:sp>
          <p:nvSpPr>
            <p:cNvPr id="101" name="Oval 342">
              <a:extLst>
                <a:ext uri="{FF2B5EF4-FFF2-40B4-BE49-F238E27FC236}">
                  <a16:creationId xmlns:a16="http://schemas.microsoft.com/office/drawing/2014/main" id="{733E9F50-ACB1-9FAD-574E-F575D268E2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0483" y="2263086"/>
              <a:ext cx="1476375" cy="1477962"/>
            </a:xfrm>
            <a:prstGeom prst="ellipse">
              <a:avLst/>
            </a:prstGeom>
            <a:solidFill>
              <a:srgbClr val="7B7F8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+mn-cs"/>
              </a:endParaRPr>
            </a:p>
          </p:txBody>
        </p:sp>
        <p:sp>
          <p:nvSpPr>
            <p:cNvPr id="112" name="Freeform 390">
              <a:extLst>
                <a:ext uri="{FF2B5EF4-FFF2-40B4-BE49-F238E27FC236}">
                  <a16:creationId xmlns:a16="http://schemas.microsoft.com/office/drawing/2014/main" id="{19CADB68-AB8F-1EDA-4FCC-21A33B469D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221" y="2326586"/>
              <a:ext cx="1354137" cy="1354137"/>
            </a:xfrm>
            <a:custGeom>
              <a:avLst/>
              <a:gdLst/>
              <a:ahLst/>
              <a:cxnLst>
                <a:cxn ang="0">
                  <a:pos x="181" y="0"/>
                </a:cxn>
                <a:cxn ang="0">
                  <a:pos x="361" y="180"/>
                </a:cxn>
                <a:cxn ang="0">
                  <a:pos x="181" y="361"/>
                </a:cxn>
                <a:cxn ang="0">
                  <a:pos x="0" y="180"/>
                </a:cxn>
                <a:cxn ang="0">
                  <a:pos x="181" y="0"/>
                </a:cxn>
                <a:cxn ang="0">
                  <a:pos x="181" y="6"/>
                </a:cxn>
                <a:cxn ang="0">
                  <a:pos x="7" y="180"/>
                </a:cxn>
                <a:cxn ang="0">
                  <a:pos x="181" y="354"/>
                </a:cxn>
                <a:cxn ang="0">
                  <a:pos x="355" y="180"/>
                </a:cxn>
                <a:cxn ang="0">
                  <a:pos x="181" y="6"/>
                </a:cxn>
              </a:cxnLst>
              <a:rect l="0" t="0" r="r" b="b"/>
              <a:pathLst>
                <a:path w="361" h="361">
                  <a:moveTo>
                    <a:pt x="181" y="0"/>
                  </a:moveTo>
                  <a:cubicBezTo>
                    <a:pt x="281" y="0"/>
                    <a:pt x="361" y="81"/>
                    <a:pt x="361" y="180"/>
                  </a:cubicBezTo>
                  <a:cubicBezTo>
                    <a:pt x="361" y="280"/>
                    <a:pt x="281" y="361"/>
                    <a:pt x="181" y="361"/>
                  </a:cubicBezTo>
                  <a:cubicBezTo>
                    <a:pt x="81" y="361"/>
                    <a:pt x="0" y="280"/>
                    <a:pt x="0" y="180"/>
                  </a:cubicBezTo>
                  <a:cubicBezTo>
                    <a:pt x="0" y="81"/>
                    <a:pt x="81" y="0"/>
                    <a:pt x="181" y="0"/>
                  </a:cubicBezTo>
                  <a:close/>
                  <a:moveTo>
                    <a:pt x="181" y="6"/>
                  </a:moveTo>
                  <a:cubicBezTo>
                    <a:pt x="85" y="6"/>
                    <a:pt x="7" y="84"/>
                    <a:pt x="7" y="180"/>
                  </a:cubicBezTo>
                  <a:cubicBezTo>
                    <a:pt x="7" y="276"/>
                    <a:pt x="85" y="354"/>
                    <a:pt x="181" y="354"/>
                  </a:cubicBezTo>
                  <a:cubicBezTo>
                    <a:pt x="277" y="354"/>
                    <a:pt x="355" y="276"/>
                    <a:pt x="355" y="180"/>
                  </a:cubicBezTo>
                  <a:cubicBezTo>
                    <a:pt x="355" y="84"/>
                    <a:pt x="277" y="6"/>
                    <a:pt x="181" y="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+mn-cs"/>
              </a:endParaRPr>
            </a:p>
          </p:txBody>
        </p:sp>
      </p:grpSp>
      <p:grpSp>
        <p:nvGrpSpPr>
          <p:cNvPr id="5" name="群組 4">
            <a:extLst>
              <a:ext uri="{FF2B5EF4-FFF2-40B4-BE49-F238E27FC236}">
                <a16:creationId xmlns:a16="http://schemas.microsoft.com/office/drawing/2014/main" id="{9948AD4E-EC3E-B334-0AC4-E62930FD8956}"/>
              </a:ext>
            </a:extLst>
          </p:cNvPr>
          <p:cNvGrpSpPr/>
          <p:nvPr/>
        </p:nvGrpSpPr>
        <p:grpSpPr>
          <a:xfrm>
            <a:off x="5733092" y="2090077"/>
            <a:ext cx="1477962" cy="1477962"/>
            <a:chOff x="5273523" y="2263086"/>
            <a:chExt cx="1477962" cy="1477962"/>
          </a:xfrm>
        </p:grpSpPr>
        <p:sp>
          <p:nvSpPr>
            <p:cNvPr id="113" name="Oval 343">
              <a:extLst>
                <a:ext uri="{FF2B5EF4-FFF2-40B4-BE49-F238E27FC236}">
                  <a16:creationId xmlns:a16="http://schemas.microsoft.com/office/drawing/2014/main" id="{995ABC4A-5D2A-F9D5-707A-18DBE16B2B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73523" y="2263086"/>
              <a:ext cx="1477962" cy="1477962"/>
            </a:xfrm>
            <a:prstGeom prst="ellipse">
              <a:avLst/>
            </a:prstGeom>
            <a:solidFill>
              <a:srgbClr val="5B5E6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+mn-cs"/>
              </a:endParaRPr>
            </a:p>
          </p:txBody>
        </p:sp>
        <p:sp>
          <p:nvSpPr>
            <p:cNvPr id="125" name="Freeform 391">
              <a:extLst>
                <a:ext uri="{FF2B5EF4-FFF2-40B4-BE49-F238E27FC236}">
                  <a16:creationId xmlns:a16="http://schemas.microsoft.com/office/drawing/2014/main" id="{F54F70B2-FA8F-F3B3-1F17-B1D0966960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33848" y="2326586"/>
              <a:ext cx="1352550" cy="1354137"/>
            </a:xfrm>
            <a:custGeom>
              <a:avLst/>
              <a:gdLst/>
              <a:ahLst/>
              <a:cxnLst>
                <a:cxn ang="0">
                  <a:pos x="181" y="0"/>
                </a:cxn>
                <a:cxn ang="0">
                  <a:pos x="361" y="180"/>
                </a:cxn>
                <a:cxn ang="0">
                  <a:pos x="181" y="361"/>
                </a:cxn>
                <a:cxn ang="0">
                  <a:pos x="0" y="180"/>
                </a:cxn>
                <a:cxn ang="0">
                  <a:pos x="181" y="0"/>
                </a:cxn>
                <a:cxn ang="0">
                  <a:pos x="181" y="6"/>
                </a:cxn>
                <a:cxn ang="0">
                  <a:pos x="7" y="180"/>
                </a:cxn>
                <a:cxn ang="0">
                  <a:pos x="181" y="354"/>
                </a:cxn>
                <a:cxn ang="0">
                  <a:pos x="355" y="180"/>
                </a:cxn>
                <a:cxn ang="0">
                  <a:pos x="181" y="6"/>
                </a:cxn>
              </a:cxnLst>
              <a:rect l="0" t="0" r="r" b="b"/>
              <a:pathLst>
                <a:path w="361" h="361">
                  <a:moveTo>
                    <a:pt x="181" y="0"/>
                  </a:moveTo>
                  <a:cubicBezTo>
                    <a:pt x="280" y="0"/>
                    <a:pt x="361" y="81"/>
                    <a:pt x="361" y="180"/>
                  </a:cubicBezTo>
                  <a:cubicBezTo>
                    <a:pt x="361" y="280"/>
                    <a:pt x="280" y="361"/>
                    <a:pt x="181" y="361"/>
                  </a:cubicBezTo>
                  <a:cubicBezTo>
                    <a:pt x="81" y="361"/>
                    <a:pt x="0" y="280"/>
                    <a:pt x="0" y="180"/>
                  </a:cubicBezTo>
                  <a:cubicBezTo>
                    <a:pt x="0" y="81"/>
                    <a:pt x="81" y="0"/>
                    <a:pt x="181" y="0"/>
                  </a:cubicBezTo>
                  <a:close/>
                  <a:moveTo>
                    <a:pt x="181" y="6"/>
                  </a:moveTo>
                  <a:cubicBezTo>
                    <a:pt x="85" y="6"/>
                    <a:pt x="7" y="84"/>
                    <a:pt x="7" y="180"/>
                  </a:cubicBezTo>
                  <a:cubicBezTo>
                    <a:pt x="7" y="276"/>
                    <a:pt x="85" y="354"/>
                    <a:pt x="181" y="354"/>
                  </a:cubicBezTo>
                  <a:cubicBezTo>
                    <a:pt x="277" y="354"/>
                    <a:pt x="355" y="276"/>
                    <a:pt x="355" y="180"/>
                  </a:cubicBezTo>
                  <a:cubicBezTo>
                    <a:pt x="355" y="84"/>
                    <a:pt x="277" y="6"/>
                    <a:pt x="181" y="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+mn-cs"/>
              </a:endParaRPr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98394B4D-C424-19EA-F8D8-EA5E2D1A3A26}"/>
              </a:ext>
            </a:extLst>
          </p:cNvPr>
          <p:cNvGrpSpPr/>
          <p:nvPr/>
        </p:nvGrpSpPr>
        <p:grpSpPr>
          <a:xfrm>
            <a:off x="7714473" y="2090077"/>
            <a:ext cx="1481137" cy="1477962"/>
            <a:chOff x="6925575" y="816874"/>
            <a:chExt cx="1481137" cy="1477962"/>
          </a:xfrm>
        </p:grpSpPr>
        <p:sp>
          <p:nvSpPr>
            <p:cNvPr id="127" name="Oval 344">
              <a:extLst>
                <a:ext uri="{FF2B5EF4-FFF2-40B4-BE49-F238E27FC236}">
                  <a16:creationId xmlns:a16="http://schemas.microsoft.com/office/drawing/2014/main" id="{5D7C367C-049B-7647-55DC-4EDF75454A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25575" y="816874"/>
              <a:ext cx="1481137" cy="1477962"/>
            </a:xfrm>
            <a:prstGeom prst="ellipse">
              <a:avLst/>
            </a:prstGeom>
            <a:solidFill>
              <a:srgbClr val="4042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+mn-cs"/>
              </a:endParaRPr>
            </a:p>
          </p:txBody>
        </p:sp>
        <p:sp>
          <p:nvSpPr>
            <p:cNvPr id="138" name="Freeform 392">
              <a:extLst>
                <a:ext uri="{FF2B5EF4-FFF2-40B4-BE49-F238E27FC236}">
                  <a16:creationId xmlns:a16="http://schemas.microsoft.com/office/drawing/2014/main" id="{0672C7D4-D236-7719-0F23-0486B68C28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2250" y="880374"/>
              <a:ext cx="1350962" cy="1354137"/>
            </a:xfrm>
            <a:custGeom>
              <a:avLst/>
              <a:gdLst/>
              <a:ahLst/>
              <a:cxnLst>
                <a:cxn ang="0">
                  <a:pos x="180" y="0"/>
                </a:cxn>
                <a:cxn ang="0">
                  <a:pos x="360" y="180"/>
                </a:cxn>
                <a:cxn ang="0">
                  <a:pos x="180" y="361"/>
                </a:cxn>
                <a:cxn ang="0">
                  <a:pos x="0" y="180"/>
                </a:cxn>
                <a:cxn ang="0">
                  <a:pos x="180" y="0"/>
                </a:cxn>
                <a:cxn ang="0">
                  <a:pos x="180" y="6"/>
                </a:cxn>
                <a:cxn ang="0">
                  <a:pos x="6" y="180"/>
                </a:cxn>
                <a:cxn ang="0">
                  <a:pos x="180" y="354"/>
                </a:cxn>
                <a:cxn ang="0">
                  <a:pos x="354" y="180"/>
                </a:cxn>
                <a:cxn ang="0">
                  <a:pos x="180" y="6"/>
                </a:cxn>
              </a:cxnLst>
              <a:rect l="0" t="0" r="r" b="b"/>
              <a:pathLst>
                <a:path w="360" h="361">
                  <a:moveTo>
                    <a:pt x="180" y="0"/>
                  </a:moveTo>
                  <a:cubicBezTo>
                    <a:pt x="280" y="0"/>
                    <a:pt x="360" y="81"/>
                    <a:pt x="360" y="180"/>
                  </a:cubicBezTo>
                  <a:cubicBezTo>
                    <a:pt x="360" y="280"/>
                    <a:pt x="280" y="361"/>
                    <a:pt x="180" y="361"/>
                  </a:cubicBezTo>
                  <a:cubicBezTo>
                    <a:pt x="80" y="361"/>
                    <a:pt x="0" y="280"/>
                    <a:pt x="0" y="180"/>
                  </a:cubicBezTo>
                  <a:cubicBezTo>
                    <a:pt x="0" y="81"/>
                    <a:pt x="80" y="0"/>
                    <a:pt x="180" y="0"/>
                  </a:cubicBezTo>
                  <a:close/>
                  <a:moveTo>
                    <a:pt x="180" y="6"/>
                  </a:moveTo>
                  <a:cubicBezTo>
                    <a:pt x="84" y="6"/>
                    <a:pt x="6" y="84"/>
                    <a:pt x="6" y="180"/>
                  </a:cubicBezTo>
                  <a:cubicBezTo>
                    <a:pt x="6" y="276"/>
                    <a:pt x="84" y="354"/>
                    <a:pt x="180" y="354"/>
                  </a:cubicBezTo>
                  <a:cubicBezTo>
                    <a:pt x="276" y="354"/>
                    <a:pt x="354" y="276"/>
                    <a:pt x="354" y="180"/>
                  </a:cubicBezTo>
                  <a:cubicBezTo>
                    <a:pt x="354" y="84"/>
                    <a:pt x="276" y="6"/>
                    <a:pt x="180" y="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+mn-cs"/>
              </a:endParaRPr>
            </a:p>
          </p:txBody>
        </p:sp>
      </p:grpSp>
      <p:grpSp>
        <p:nvGrpSpPr>
          <p:cNvPr id="139" name="群組 138">
            <a:extLst>
              <a:ext uri="{FF2B5EF4-FFF2-40B4-BE49-F238E27FC236}">
                <a16:creationId xmlns:a16="http://schemas.microsoft.com/office/drawing/2014/main" id="{9265A1BA-D0B8-8771-2F4C-31D2B5CB8F84}"/>
              </a:ext>
            </a:extLst>
          </p:cNvPr>
          <p:cNvGrpSpPr/>
          <p:nvPr/>
        </p:nvGrpSpPr>
        <p:grpSpPr>
          <a:xfrm>
            <a:off x="9495829" y="2090077"/>
            <a:ext cx="1481137" cy="1477962"/>
            <a:chOff x="6925575" y="816874"/>
            <a:chExt cx="1481137" cy="1477962"/>
          </a:xfrm>
        </p:grpSpPr>
        <p:sp>
          <p:nvSpPr>
            <p:cNvPr id="140" name="Oval 344">
              <a:extLst>
                <a:ext uri="{FF2B5EF4-FFF2-40B4-BE49-F238E27FC236}">
                  <a16:creationId xmlns:a16="http://schemas.microsoft.com/office/drawing/2014/main" id="{28566DD6-0E42-78F4-73E0-F55C08642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25575" y="816874"/>
              <a:ext cx="1481137" cy="1477962"/>
            </a:xfrm>
            <a:prstGeom prst="ellipse">
              <a:avLst/>
            </a:pr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+mn-cs"/>
              </a:endParaRPr>
            </a:p>
          </p:txBody>
        </p:sp>
        <p:sp>
          <p:nvSpPr>
            <p:cNvPr id="141" name="Freeform 392">
              <a:extLst>
                <a:ext uri="{FF2B5EF4-FFF2-40B4-BE49-F238E27FC236}">
                  <a16:creationId xmlns:a16="http://schemas.microsoft.com/office/drawing/2014/main" id="{CC93D430-E99C-4398-0146-19226AFA9D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2250" y="880374"/>
              <a:ext cx="1350962" cy="1354137"/>
            </a:xfrm>
            <a:custGeom>
              <a:avLst/>
              <a:gdLst/>
              <a:ahLst/>
              <a:cxnLst>
                <a:cxn ang="0">
                  <a:pos x="180" y="0"/>
                </a:cxn>
                <a:cxn ang="0">
                  <a:pos x="360" y="180"/>
                </a:cxn>
                <a:cxn ang="0">
                  <a:pos x="180" y="361"/>
                </a:cxn>
                <a:cxn ang="0">
                  <a:pos x="0" y="180"/>
                </a:cxn>
                <a:cxn ang="0">
                  <a:pos x="180" y="0"/>
                </a:cxn>
                <a:cxn ang="0">
                  <a:pos x="180" y="6"/>
                </a:cxn>
                <a:cxn ang="0">
                  <a:pos x="6" y="180"/>
                </a:cxn>
                <a:cxn ang="0">
                  <a:pos x="180" y="354"/>
                </a:cxn>
                <a:cxn ang="0">
                  <a:pos x="354" y="180"/>
                </a:cxn>
                <a:cxn ang="0">
                  <a:pos x="180" y="6"/>
                </a:cxn>
              </a:cxnLst>
              <a:rect l="0" t="0" r="r" b="b"/>
              <a:pathLst>
                <a:path w="360" h="361">
                  <a:moveTo>
                    <a:pt x="180" y="0"/>
                  </a:moveTo>
                  <a:cubicBezTo>
                    <a:pt x="280" y="0"/>
                    <a:pt x="360" y="81"/>
                    <a:pt x="360" y="180"/>
                  </a:cubicBezTo>
                  <a:cubicBezTo>
                    <a:pt x="360" y="280"/>
                    <a:pt x="280" y="361"/>
                    <a:pt x="180" y="361"/>
                  </a:cubicBezTo>
                  <a:cubicBezTo>
                    <a:pt x="80" y="361"/>
                    <a:pt x="0" y="280"/>
                    <a:pt x="0" y="180"/>
                  </a:cubicBezTo>
                  <a:cubicBezTo>
                    <a:pt x="0" y="81"/>
                    <a:pt x="80" y="0"/>
                    <a:pt x="180" y="0"/>
                  </a:cubicBezTo>
                  <a:close/>
                  <a:moveTo>
                    <a:pt x="180" y="6"/>
                  </a:moveTo>
                  <a:cubicBezTo>
                    <a:pt x="84" y="6"/>
                    <a:pt x="6" y="84"/>
                    <a:pt x="6" y="180"/>
                  </a:cubicBezTo>
                  <a:cubicBezTo>
                    <a:pt x="6" y="276"/>
                    <a:pt x="84" y="354"/>
                    <a:pt x="180" y="354"/>
                  </a:cubicBezTo>
                  <a:cubicBezTo>
                    <a:pt x="276" y="354"/>
                    <a:pt x="354" y="276"/>
                    <a:pt x="354" y="180"/>
                  </a:cubicBezTo>
                  <a:cubicBezTo>
                    <a:pt x="354" y="84"/>
                    <a:pt x="276" y="6"/>
                    <a:pt x="180" y="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+mn-cs"/>
              </a:endParaRPr>
            </a:p>
          </p:txBody>
        </p:sp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B3C8FC80-F619-E301-35F4-74ADF9B5D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860" y="2463516"/>
            <a:ext cx="720000" cy="720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55E95C0-88A8-0BD7-497D-19E537F10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723" y="2463516"/>
            <a:ext cx="720000" cy="72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C56BC54-90D8-FCF8-BD18-BC44B7C2E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517" y="2469058"/>
            <a:ext cx="720000" cy="72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08BD26B0-43B0-47A3-FF81-74A6A0408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9844" y="2474357"/>
            <a:ext cx="720000" cy="720000"/>
          </a:xfrm>
          <a:prstGeom prst="rect">
            <a:avLst/>
          </a:prstGeom>
        </p:spPr>
      </p:pic>
      <p:pic>
        <p:nvPicPr>
          <p:cNvPr id="142" name="圖片 141">
            <a:extLst>
              <a:ext uri="{FF2B5EF4-FFF2-40B4-BE49-F238E27FC236}">
                <a16:creationId xmlns:a16="http://schemas.microsoft.com/office/drawing/2014/main" id="{0E2E6A6B-C39F-49E2-C87C-430BA35563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76397" y="2455174"/>
            <a:ext cx="720000" cy="720000"/>
          </a:xfrm>
          <a:prstGeom prst="rect">
            <a:avLst/>
          </a:prstGeom>
        </p:spPr>
      </p:pic>
      <p:sp>
        <p:nvSpPr>
          <p:cNvPr id="143" name="文字方塊 142">
            <a:extLst>
              <a:ext uri="{FF2B5EF4-FFF2-40B4-BE49-F238E27FC236}">
                <a16:creationId xmlns:a16="http://schemas.microsoft.com/office/drawing/2014/main" id="{FDE4BBA5-4A85-E5FB-457C-A2B8BAC95238}"/>
              </a:ext>
            </a:extLst>
          </p:cNvPr>
          <p:cNvSpPr txBox="1"/>
          <p:nvPr/>
        </p:nvSpPr>
        <p:spPr>
          <a:xfrm>
            <a:off x="1721966" y="1377261"/>
            <a:ext cx="12105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678089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Step 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78089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資料收集</a:t>
            </a:r>
            <a:endParaRPr kumimoji="1" lang="zh-TW" altLang="en-US" b="1" i="0" u="none" strike="noStrike" kern="1200" cap="none" spc="0" normalizeH="0" baseline="0" noProof="0" dirty="0">
              <a:ln>
                <a:noFill/>
              </a:ln>
              <a:solidFill>
                <a:srgbClr val="678089"/>
              </a:solidFill>
              <a:effectLst/>
              <a:uLnTx/>
              <a:uFillTx/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</p:txBody>
      </p:sp>
      <p:sp>
        <p:nvSpPr>
          <p:cNvPr id="144" name="文字方塊 143">
            <a:extLst>
              <a:ext uri="{FF2B5EF4-FFF2-40B4-BE49-F238E27FC236}">
                <a16:creationId xmlns:a16="http://schemas.microsoft.com/office/drawing/2014/main" id="{BD4D8F30-BA86-0D16-2258-F5FE65AFD2B0}"/>
              </a:ext>
            </a:extLst>
          </p:cNvPr>
          <p:cNvSpPr txBox="1"/>
          <p:nvPr/>
        </p:nvSpPr>
        <p:spPr>
          <a:xfrm>
            <a:off x="3615764" y="1377261"/>
            <a:ext cx="110799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7B7F83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Step 2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b="1" dirty="0">
                <a:solidFill>
                  <a:srgbClr val="7B7F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資料處理</a:t>
            </a:r>
          </a:p>
        </p:txBody>
      </p:sp>
      <p:sp>
        <p:nvSpPr>
          <p:cNvPr id="145" name="文字方塊 144">
            <a:extLst>
              <a:ext uri="{FF2B5EF4-FFF2-40B4-BE49-F238E27FC236}">
                <a16:creationId xmlns:a16="http://schemas.microsoft.com/office/drawing/2014/main" id="{3C305D39-3E49-BDE7-F94A-FF8411F5050B}"/>
              </a:ext>
            </a:extLst>
          </p:cNvPr>
          <p:cNvSpPr txBox="1"/>
          <p:nvPr/>
        </p:nvSpPr>
        <p:spPr>
          <a:xfrm>
            <a:off x="5750706" y="1377261"/>
            <a:ext cx="12105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5B5E61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Step 3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B5E61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模型建立</a:t>
            </a:r>
            <a:endParaRPr kumimoji="1" lang="zh-TW" altLang="en-US" b="1" i="0" u="none" strike="noStrike" kern="1200" cap="none" spc="0" normalizeH="0" baseline="0" noProof="0" dirty="0">
              <a:ln>
                <a:noFill/>
              </a:ln>
              <a:solidFill>
                <a:srgbClr val="5B5E61"/>
              </a:solidFill>
              <a:effectLst/>
              <a:uLnTx/>
              <a:uFillTx/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</p:txBody>
      </p:sp>
      <p:sp>
        <p:nvSpPr>
          <p:cNvPr id="146" name="文字方塊 145">
            <a:extLst>
              <a:ext uri="{FF2B5EF4-FFF2-40B4-BE49-F238E27FC236}">
                <a16:creationId xmlns:a16="http://schemas.microsoft.com/office/drawing/2014/main" id="{AA1C8D9E-9759-750B-6E9C-26E6A449FB2C}"/>
              </a:ext>
            </a:extLst>
          </p:cNvPr>
          <p:cNvSpPr txBox="1"/>
          <p:nvPr/>
        </p:nvSpPr>
        <p:spPr>
          <a:xfrm>
            <a:off x="7733745" y="1377261"/>
            <a:ext cx="12105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404244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Step 4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244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模型解析</a:t>
            </a:r>
            <a:endParaRPr kumimoji="1" lang="zh-TW" altLang="en-US" b="1" i="0" u="none" strike="noStrike" kern="1200" cap="none" spc="0" normalizeH="0" baseline="0" noProof="0" dirty="0">
              <a:ln>
                <a:noFill/>
              </a:ln>
              <a:solidFill>
                <a:srgbClr val="404244"/>
              </a:solidFill>
              <a:effectLst/>
              <a:uLnTx/>
              <a:uFillTx/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</p:txBody>
      </p:sp>
      <p:sp>
        <p:nvSpPr>
          <p:cNvPr id="147" name="文字方塊 146">
            <a:extLst>
              <a:ext uri="{FF2B5EF4-FFF2-40B4-BE49-F238E27FC236}">
                <a16:creationId xmlns:a16="http://schemas.microsoft.com/office/drawing/2014/main" id="{A1DEAC4B-B8A6-8C8D-085F-1A556CB8C238}"/>
              </a:ext>
            </a:extLst>
          </p:cNvPr>
          <p:cNvSpPr txBox="1"/>
          <p:nvPr/>
        </p:nvSpPr>
        <p:spPr>
          <a:xfrm>
            <a:off x="9631103" y="1377261"/>
            <a:ext cx="12105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Step 5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分析報告</a:t>
            </a:r>
            <a:endParaRPr kumimoji="1" lang="zh-TW" altLang="en-US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</p:txBody>
      </p:sp>
      <p:sp>
        <p:nvSpPr>
          <p:cNvPr id="148" name="文字方塊 147">
            <a:extLst>
              <a:ext uri="{FF2B5EF4-FFF2-40B4-BE49-F238E27FC236}">
                <a16:creationId xmlns:a16="http://schemas.microsoft.com/office/drawing/2014/main" id="{3FBE10D0-E233-66BC-F000-2D502289A184}"/>
              </a:ext>
            </a:extLst>
          </p:cNvPr>
          <p:cNvSpPr txBox="1"/>
          <p:nvPr/>
        </p:nvSpPr>
        <p:spPr>
          <a:xfrm>
            <a:off x="1304609" y="3800519"/>
            <a:ext cx="1904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1" lang="zh-TW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收集可能影響的外部資料</a:t>
            </a:r>
          </a:p>
        </p:txBody>
      </p:sp>
      <p:sp>
        <p:nvSpPr>
          <p:cNvPr id="149" name="文字方塊 148">
            <a:extLst>
              <a:ext uri="{FF2B5EF4-FFF2-40B4-BE49-F238E27FC236}">
                <a16:creationId xmlns:a16="http://schemas.microsoft.com/office/drawing/2014/main" id="{F31172F3-22E1-BAA6-C656-75F73AFEA22A}"/>
              </a:ext>
            </a:extLst>
          </p:cNvPr>
          <p:cNvSpPr txBox="1"/>
          <p:nvPr/>
        </p:nvSpPr>
        <p:spPr>
          <a:xfrm>
            <a:off x="3332666" y="3800519"/>
            <a:ext cx="1904462" cy="1287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kumimoji="1"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發想且延伸相關特徵，如時間序相關因子</a:t>
            </a:r>
          </a:p>
        </p:txBody>
      </p:sp>
      <p:sp>
        <p:nvSpPr>
          <p:cNvPr id="150" name="文字方塊 149">
            <a:extLst>
              <a:ext uri="{FF2B5EF4-FFF2-40B4-BE49-F238E27FC236}">
                <a16:creationId xmlns:a16="http://schemas.microsoft.com/office/drawing/2014/main" id="{DC48736B-5200-8B1A-E94A-FE850C6F9F51}"/>
              </a:ext>
            </a:extLst>
          </p:cNvPr>
          <p:cNvSpPr txBox="1"/>
          <p:nvPr/>
        </p:nvSpPr>
        <p:spPr>
          <a:xfrm>
            <a:off x="5314260" y="3800519"/>
            <a:ext cx="2400213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kumimoji="1"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熱門的機器學習演算法，有效學習顯著的特徵因子，以利模型可提供更精準的預測與服務</a:t>
            </a:r>
          </a:p>
        </p:txBody>
      </p:sp>
      <p:sp>
        <p:nvSpPr>
          <p:cNvPr id="151" name="文字方塊 150">
            <a:extLst>
              <a:ext uri="{FF2B5EF4-FFF2-40B4-BE49-F238E27FC236}">
                <a16:creationId xmlns:a16="http://schemas.microsoft.com/office/drawing/2014/main" id="{B4B478DD-E3DD-FDD3-D8C6-286DD379511E}"/>
              </a:ext>
            </a:extLst>
          </p:cNvPr>
          <p:cNvSpPr txBox="1"/>
          <p:nvPr/>
        </p:nvSpPr>
        <p:spPr>
          <a:xfrm>
            <a:off x="7623070" y="3800519"/>
            <a:ext cx="21432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kumimoji="1"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找出重要的特徵因子，輔助服務人員進行相關決策</a:t>
            </a:r>
          </a:p>
        </p:txBody>
      </p:sp>
      <p:grpSp>
        <p:nvGrpSpPr>
          <p:cNvPr id="42" name="群組 41"/>
          <p:cNvGrpSpPr/>
          <p:nvPr/>
        </p:nvGrpSpPr>
        <p:grpSpPr>
          <a:xfrm>
            <a:off x="485914" y="36576"/>
            <a:ext cx="4784662" cy="646331"/>
            <a:chOff x="368951" y="36576"/>
            <a:chExt cx="4784662" cy="646331"/>
          </a:xfrm>
        </p:grpSpPr>
        <p:sp>
          <p:nvSpPr>
            <p:cNvPr id="43" name="矩形 42"/>
            <p:cNvSpPr/>
            <p:nvPr/>
          </p:nvSpPr>
          <p:spPr>
            <a:xfrm>
              <a:off x="698547" y="36576"/>
              <a:ext cx="44550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zh-TW" altLang="en-US" sz="3600" b="1" spc="100" dirty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解題架構與流程說明</a:t>
              </a:r>
            </a:p>
          </p:txBody>
        </p:sp>
        <p:pic>
          <p:nvPicPr>
            <p:cNvPr id="44" name="圖片 43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30717" y1="48770" x2="30717" y2="48770"/>
                          <a14:foregroundMark x1="64846" y1="40574" x2="64846" y2="40574"/>
                          <a14:foregroundMark x1="20478" y1="48361" x2="20478" y2="48361"/>
                        </a14:backgroundRemoval>
                      </a14:imgEffect>
                    </a14:imgLayer>
                  </a14:imgProps>
                </a:ext>
              </a:extLst>
            </a:blip>
            <a:srcRect l="14442" t="14545" r="11267" b="16833"/>
            <a:stretch/>
          </p:blipFill>
          <p:spPr>
            <a:xfrm>
              <a:off x="368951" y="232154"/>
              <a:ext cx="331733" cy="255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45" name="文字方塊 44"/>
          <p:cNvSpPr txBox="1"/>
          <p:nvPr/>
        </p:nvSpPr>
        <p:spPr>
          <a:xfrm>
            <a:off x="5627880" y="241273"/>
            <a:ext cx="296747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spc="100" dirty="0">
                <a:solidFill>
                  <a:srgbClr val="D6000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分析流程與架構</a:t>
            </a:r>
          </a:p>
        </p:txBody>
      </p:sp>
      <p:grpSp>
        <p:nvGrpSpPr>
          <p:cNvPr id="41" name="群組 40"/>
          <p:cNvGrpSpPr/>
          <p:nvPr/>
        </p:nvGrpSpPr>
        <p:grpSpPr>
          <a:xfrm>
            <a:off x="11407340" y="6630420"/>
            <a:ext cx="597099" cy="108000"/>
            <a:chOff x="11283078" y="6598521"/>
            <a:chExt cx="597099" cy="108000"/>
          </a:xfrm>
        </p:grpSpPr>
        <p:sp>
          <p:nvSpPr>
            <p:cNvPr id="51" name="橢圓 50"/>
            <p:cNvSpPr/>
            <p:nvPr/>
          </p:nvSpPr>
          <p:spPr>
            <a:xfrm>
              <a:off x="11283078" y="6598521"/>
              <a:ext cx="108000" cy="108000"/>
            </a:xfrm>
            <a:prstGeom prst="ellipse">
              <a:avLst/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2" name="橢圓 51"/>
            <p:cNvSpPr/>
            <p:nvPr/>
          </p:nvSpPr>
          <p:spPr>
            <a:xfrm>
              <a:off x="11446111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3" name="橢圓 52"/>
            <p:cNvSpPr/>
            <p:nvPr/>
          </p:nvSpPr>
          <p:spPr>
            <a:xfrm>
              <a:off x="11609144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4" name="橢圓 53"/>
            <p:cNvSpPr/>
            <p:nvPr/>
          </p:nvSpPr>
          <p:spPr>
            <a:xfrm>
              <a:off x="11772177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078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/>
          <p:cNvGrpSpPr/>
          <p:nvPr/>
        </p:nvGrpSpPr>
        <p:grpSpPr>
          <a:xfrm>
            <a:off x="485914" y="36576"/>
            <a:ext cx="4784662" cy="646331"/>
            <a:chOff x="368951" y="36576"/>
            <a:chExt cx="4784662" cy="646331"/>
          </a:xfrm>
        </p:grpSpPr>
        <p:sp>
          <p:nvSpPr>
            <p:cNvPr id="2" name="矩形 1"/>
            <p:cNvSpPr/>
            <p:nvPr/>
          </p:nvSpPr>
          <p:spPr>
            <a:xfrm>
              <a:off x="698547" y="36576"/>
              <a:ext cx="44550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zh-TW" altLang="en-US" sz="3600" b="1" spc="100" dirty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解題架構與流程說明</a:t>
              </a:r>
            </a:p>
          </p:txBody>
        </p:sp>
        <p:pic>
          <p:nvPicPr>
            <p:cNvPr id="18" name="圖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0717" y1="48770" x2="30717" y2="48770"/>
                          <a14:foregroundMark x1="64846" y1="40574" x2="64846" y2="40574"/>
                          <a14:foregroundMark x1="20478" y1="48361" x2="20478" y2="48361"/>
                        </a14:backgroundRemoval>
                      </a14:imgEffect>
                    </a14:imgLayer>
                  </a14:imgProps>
                </a:ext>
              </a:extLst>
            </a:blip>
            <a:srcRect l="14442" t="14545" r="11267" b="16833"/>
            <a:stretch/>
          </p:blipFill>
          <p:spPr>
            <a:xfrm>
              <a:off x="368951" y="232154"/>
              <a:ext cx="331733" cy="255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9" name="文字方塊 28"/>
          <p:cNvSpPr txBox="1"/>
          <p:nvPr/>
        </p:nvSpPr>
        <p:spPr>
          <a:xfrm>
            <a:off x="5627880" y="241273"/>
            <a:ext cx="17748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000" b="1" i="0" u="none" strike="noStrike" kern="1200" cap="none" spc="100" normalizeH="0" baseline="0" noProof="0" dirty="0">
                <a:ln>
                  <a:noFill/>
                </a:ln>
                <a:solidFill>
                  <a:srgbClr val="D6000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資料蒐集</a:t>
            </a:r>
          </a:p>
        </p:txBody>
      </p:sp>
      <p:grpSp>
        <p:nvGrpSpPr>
          <p:cNvPr id="36" name="群組 35"/>
          <p:cNvGrpSpPr/>
          <p:nvPr/>
        </p:nvGrpSpPr>
        <p:grpSpPr>
          <a:xfrm>
            <a:off x="11407340" y="6630420"/>
            <a:ext cx="597099" cy="108000"/>
            <a:chOff x="11283078" y="6598521"/>
            <a:chExt cx="597099" cy="108000"/>
          </a:xfrm>
        </p:grpSpPr>
        <p:sp>
          <p:nvSpPr>
            <p:cNvPr id="37" name="橢圓 36"/>
            <p:cNvSpPr/>
            <p:nvPr/>
          </p:nvSpPr>
          <p:spPr>
            <a:xfrm>
              <a:off x="11283078" y="6598521"/>
              <a:ext cx="108000" cy="108000"/>
            </a:xfrm>
            <a:prstGeom prst="ellipse">
              <a:avLst/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8" name="橢圓 37"/>
            <p:cNvSpPr/>
            <p:nvPr/>
          </p:nvSpPr>
          <p:spPr>
            <a:xfrm>
              <a:off x="11446111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9" name="橢圓 38"/>
            <p:cNvSpPr/>
            <p:nvPr/>
          </p:nvSpPr>
          <p:spPr>
            <a:xfrm>
              <a:off x="11609144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0" name="橢圓 39"/>
            <p:cNvSpPr/>
            <p:nvPr/>
          </p:nvSpPr>
          <p:spPr>
            <a:xfrm>
              <a:off x="11772177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grpSp>
        <p:nvGrpSpPr>
          <p:cNvPr id="43" name="群組 42"/>
          <p:cNvGrpSpPr/>
          <p:nvPr/>
        </p:nvGrpSpPr>
        <p:grpSpPr>
          <a:xfrm>
            <a:off x="2598204" y="1831806"/>
            <a:ext cx="3967354" cy="3685418"/>
            <a:chOff x="2109464" y="1738983"/>
            <a:chExt cx="3967354" cy="3685418"/>
          </a:xfrm>
        </p:grpSpPr>
        <p:sp>
          <p:nvSpPr>
            <p:cNvPr id="44" name="橢圓 43"/>
            <p:cNvSpPr/>
            <p:nvPr/>
          </p:nvSpPr>
          <p:spPr>
            <a:xfrm>
              <a:off x="3013141" y="1738983"/>
              <a:ext cx="2160000" cy="2160000"/>
            </a:xfrm>
            <a:prstGeom prst="ellipse">
              <a:avLst/>
            </a:prstGeom>
            <a:solidFill>
              <a:srgbClr val="FF7C80">
                <a:alpha val="50000"/>
              </a:srgb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400" b="1" spc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門店</a:t>
              </a:r>
              <a:r>
                <a:rPr lang="zh-TW" altLang="en-US" sz="2400" b="1" spc="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</a:t>
              </a:r>
              <a:endParaRPr lang="zh-TW" altLang="en-US" sz="24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5" name="橢圓 44"/>
            <p:cNvSpPr/>
            <p:nvPr/>
          </p:nvSpPr>
          <p:spPr>
            <a:xfrm>
              <a:off x="2109464" y="3264401"/>
              <a:ext cx="2160000" cy="2160000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400" b="1" spc="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節日與</a:t>
              </a:r>
              <a:endParaRPr lang="en-US" altLang="zh-TW" sz="2400" b="1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2400" b="1" spc="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人</a:t>
              </a:r>
              <a:r>
                <a:rPr lang="zh-TW" altLang="en-US" sz="2400" b="1" spc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流</a:t>
              </a:r>
              <a:r>
                <a:rPr lang="zh-TW" altLang="en-US" sz="2400" b="1" spc="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</a:t>
              </a:r>
              <a:endParaRPr lang="zh-TW" altLang="en-US" sz="24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6" name="橢圓 45"/>
            <p:cNvSpPr/>
            <p:nvPr/>
          </p:nvSpPr>
          <p:spPr>
            <a:xfrm>
              <a:off x="3916818" y="3264401"/>
              <a:ext cx="2160000" cy="2160000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400" b="1" spc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市場</a:t>
              </a:r>
              <a:r>
                <a:rPr lang="zh-TW" altLang="en-US" sz="2400" b="1" spc="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與</a:t>
              </a:r>
              <a:endParaRPr lang="en-US" altLang="zh-TW" sz="2400" b="1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2400" b="1" spc="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氣候資料</a:t>
              </a:r>
              <a:endParaRPr lang="zh-TW" altLang="en-US" sz="24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47" name="文字方塊 46"/>
          <p:cNvSpPr txBox="1"/>
          <p:nvPr/>
        </p:nvSpPr>
        <p:spPr>
          <a:xfrm>
            <a:off x="5843750" y="1811043"/>
            <a:ext cx="188384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訂單與消費資訊</a:t>
            </a:r>
            <a:endParaRPr lang="en-US" altLang="zh-TW" sz="1600" b="1" spc="1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客戶人數</a:t>
            </a:r>
            <a:endParaRPr lang="en-US" altLang="zh-TW" sz="1600" b="1" spc="1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等候時間</a:t>
            </a:r>
            <a:endParaRPr lang="en-US" altLang="zh-TW" sz="1600" b="1" spc="1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製餐時間</a:t>
            </a:r>
            <a:endParaRPr lang="en-US" altLang="zh-TW" sz="1600" b="1" spc="1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用餐時間</a:t>
            </a:r>
            <a:endParaRPr lang="en-US" altLang="zh-TW" sz="1600" b="1" spc="1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文字方塊 47"/>
          <p:cNvSpPr txBox="1"/>
          <p:nvPr/>
        </p:nvSpPr>
        <p:spPr>
          <a:xfrm>
            <a:off x="6623209" y="4045546"/>
            <a:ext cx="1883849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氣溫</a:t>
            </a:r>
            <a:endParaRPr lang="en-US" altLang="zh-TW" sz="1600" b="1" spc="1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降雨量</a:t>
            </a:r>
            <a:endParaRPr lang="en-US" altLang="zh-TW" sz="1600" b="1" spc="1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台北市物價指數</a:t>
            </a:r>
          </a:p>
        </p:txBody>
      </p:sp>
      <p:sp>
        <p:nvSpPr>
          <p:cNvPr id="49" name="文字方塊 48"/>
          <p:cNvSpPr txBox="1"/>
          <p:nvPr/>
        </p:nvSpPr>
        <p:spPr>
          <a:xfrm>
            <a:off x="199587" y="3399215"/>
            <a:ext cx="2319866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颱風停班停課資訊</a:t>
            </a:r>
            <a:endParaRPr lang="en-US" altLang="zh-TW" sz="1600" b="1" spc="100" dirty="0" smtClean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颱風警報資訊</a:t>
            </a:r>
            <a:endParaRPr lang="en-US" altLang="zh-TW" sz="1600" b="1" spc="100" dirty="0" smtClean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行政機關辦公日曆表</a:t>
            </a:r>
            <a:endParaRPr lang="en-US" altLang="zh-TW" sz="1600" b="1" spc="100" dirty="0" smtClean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各級學校寒暑假資訊</a:t>
            </a:r>
            <a:endParaRPr lang="en-US" altLang="zh-TW" sz="1600" b="1" spc="100" dirty="0" smtClean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特殊節日紀錄表</a:t>
            </a:r>
            <a:endParaRPr lang="en-US" altLang="zh-TW" sz="1600" b="1" spc="100" dirty="0" smtClean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外國旅客入境數據</a:t>
            </a:r>
            <a:endParaRPr lang="en-US" altLang="zh-TW" sz="1600" b="1" spc="100" dirty="0" smtClean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TW" altLang="en-US" sz="1600" b="1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捷運站出入人流數據</a:t>
            </a:r>
            <a:endParaRPr lang="zh-TW" altLang="en-US" sz="1600" b="1" spc="1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1" name="文字方塊 50"/>
          <p:cNvSpPr txBox="1"/>
          <p:nvPr/>
        </p:nvSpPr>
        <p:spPr>
          <a:xfrm>
            <a:off x="3498369" y="1123024"/>
            <a:ext cx="21082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400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企業內部數據</a:t>
            </a:r>
            <a:endParaRPr lang="zh-TW" altLang="en-US" sz="2400" b="1" spc="1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2" name="文字方塊 51"/>
          <p:cNvSpPr txBox="1"/>
          <p:nvPr/>
        </p:nvSpPr>
        <p:spPr>
          <a:xfrm>
            <a:off x="3498369" y="5951144"/>
            <a:ext cx="21082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4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企業外部數據</a:t>
            </a:r>
          </a:p>
        </p:txBody>
      </p:sp>
      <p:grpSp>
        <p:nvGrpSpPr>
          <p:cNvPr id="21" name="群組 20"/>
          <p:cNvGrpSpPr/>
          <p:nvPr/>
        </p:nvGrpSpPr>
        <p:grpSpPr>
          <a:xfrm>
            <a:off x="8521650" y="1325439"/>
            <a:ext cx="3703415" cy="4838065"/>
            <a:chOff x="8521650" y="1343911"/>
            <a:chExt cx="3703415" cy="4838065"/>
          </a:xfrm>
        </p:grpSpPr>
        <p:cxnSp>
          <p:nvCxnSpPr>
            <p:cNvPr id="8" name="直線接點 7"/>
            <p:cNvCxnSpPr/>
            <p:nvPr/>
          </p:nvCxnSpPr>
          <p:spPr>
            <a:xfrm>
              <a:off x="8521650" y="1343911"/>
              <a:ext cx="2031" cy="4838065"/>
            </a:xfrm>
            <a:prstGeom prst="line">
              <a:avLst/>
            </a:prstGeom>
            <a:ln w="127000">
              <a:solidFill>
                <a:srgbClr val="D6000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字方塊 16"/>
            <p:cNvSpPr txBox="1"/>
            <p:nvPr/>
          </p:nvSpPr>
          <p:spPr>
            <a:xfrm>
              <a:off x="8629209" y="3224334"/>
              <a:ext cx="3595856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zh-TW" altLang="en-US" b="1" spc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可</a:t>
              </a:r>
              <a:r>
                <a:rPr lang="zh-TW" altLang="en-US" b="1" spc="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結合</a:t>
              </a:r>
              <a:r>
                <a:rPr lang="en-US" altLang="zh-TW" b="1" spc="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10</a:t>
              </a:r>
              <a:r>
                <a:rPr lang="zh-TW" altLang="en-US" b="1" spc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種</a:t>
              </a:r>
              <a:r>
                <a:rPr lang="zh-TW" altLang="en-US" b="1" spc="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外部數據</a:t>
              </a:r>
              <a:endParaRPr lang="en-US" altLang="zh-TW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>
                <a:spcBef>
                  <a:spcPts val="600"/>
                </a:spcBef>
              </a:pPr>
              <a:r>
                <a:rPr lang="zh-TW" altLang="en-US" b="1" spc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豐富資料</a:t>
              </a:r>
              <a:r>
                <a:rPr lang="zh-TW" altLang="en-US" b="1" spc="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源</a:t>
              </a:r>
              <a:endParaRPr lang="en-US" altLang="zh-TW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>
                <a:spcBef>
                  <a:spcPts val="600"/>
                </a:spcBef>
              </a:pPr>
              <a:r>
                <a:rPr lang="zh-TW" altLang="en-US" b="1" spc="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作為嘗試優</a:t>
              </a:r>
              <a:r>
                <a:rPr lang="zh-TW" altLang="en-US" b="1" spc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化模型效</a:t>
              </a:r>
              <a:r>
                <a:rPr lang="zh-TW" altLang="en-US" b="1" spc="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度方式</a:t>
              </a:r>
              <a:r>
                <a:rPr lang="zh-TW" altLang="en-US" b="1" spc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之一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691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/>
          <p:cNvGrpSpPr/>
          <p:nvPr/>
        </p:nvGrpSpPr>
        <p:grpSpPr>
          <a:xfrm>
            <a:off x="485914" y="36576"/>
            <a:ext cx="4784662" cy="646331"/>
            <a:chOff x="368951" y="36576"/>
            <a:chExt cx="4784662" cy="646331"/>
          </a:xfrm>
        </p:grpSpPr>
        <p:sp>
          <p:nvSpPr>
            <p:cNvPr id="2" name="矩形 1"/>
            <p:cNvSpPr/>
            <p:nvPr/>
          </p:nvSpPr>
          <p:spPr>
            <a:xfrm>
              <a:off x="698547" y="36576"/>
              <a:ext cx="44550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zh-TW" altLang="en-US" sz="3600" b="1" spc="100" dirty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解題架構與流程說明</a:t>
              </a:r>
            </a:p>
          </p:txBody>
        </p:sp>
        <p:pic>
          <p:nvPicPr>
            <p:cNvPr id="18" name="圖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0717" y1="48770" x2="30717" y2="48770"/>
                          <a14:foregroundMark x1="64846" y1="40574" x2="64846" y2="40574"/>
                          <a14:foregroundMark x1="20478" y1="48361" x2="20478" y2="48361"/>
                        </a14:backgroundRemoval>
                      </a14:imgEffect>
                    </a14:imgLayer>
                  </a14:imgProps>
                </a:ext>
              </a:extLst>
            </a:blip>
            <a:srcRect l="14442" t="14545" r="11267" b="16833"/>
            <a:stretch/>
          </p:blipFill>
          <p:spPr>
            <a:xfrm>
              <a:off x="368951" y="232154"/>
              <a:ext cx="331733" cy="255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1" name="文字方塊 10"/>
          <p:cNvSpPr txBox="1"/>
          <p:nvPr/>
        </p:nvSpPr>
        <p:spPr>
          <a:xfrm>
            <a:off x="5627880" y="241273"/>
            <a:ext cx="17748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000" b="1" i="0" u="none" strike="noStrike" kern="1200" cap="none" spc="100" normalizeH="0" baseline="0" noProof="0" dirty="0" smtClean="0">
                <a:ln>
                  <a:noFill/>
                </a:ln>
                <a:solidFill>
                  <a:srgbClr val="D6000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資料處理</a:t>
            </a:r>
            <a:endParaRPr kumimoji="0" lang="zh-TW" altLang="en-US" sz="3000" b="1" i="0" u="none" strike="noStrike" kern="1200" cap="none" spc="100" normalizeH="0" baseline="0" noProof="0" dirty="0">
              <a:ln>
                <a:noFill/>
              </a:ln>
              <a:solidFill>
                <a:srgbClr val="D6000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83BB7CA-F341-81D9-6A86-C7543A2E3809}"/>
              </a:ext>
            </a:extLst>
          </p:cNvPr>
          <p:cNvSpPr txBox="1"/>
          <p:nvPr/>
        </p:nvSpPr>
        <p:spPr>
          <a:xfrm>
            <a:off x="929380" y="875521"/>
            <a:ext cx="100804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Clr>
                <a:srgbClr val="D6000F"/>
              </a:buClr>
              <a:buFont typeface="Arial" panose="020B0604020202020204" pitchFamily="34" charset="0"/>
              <a:buChar char="•"/>
              <a:defRPr/>
            </a:pPr>
            <a:r>
              <a:rPr kumimoji="1" lang="zh-TW" altLang="en-US" b="1" spc="100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時間變數的特徵工程</a:t>
            </a:r>
            <a:r>
              <a:rPr kumimoji="1" lang="zh-TW" altLang="en-US" b="1" spc="1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kumimoji="1" lang="en-US" altLang="zh-TW" b="1" spc="100" dirty="0" smtClean="0">
              <a:solidFill>
                <a:prstClr val="black">
                  <a:lumMod val="75000"/>
                  <a:lumOff val="25000"/>
                </a:prst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742950" lvl="1" indent="-285750">
              <a:spcBef>
                <a:spcPts val="600"/>
              </a:spcBef>
              <a:buClr>
                <a:srgbClr val="D6000F"/>
              </a:buClr>
              <a:buFont typeface="Arial" panose="020B0604020202020204" pitchFamily="34" charset="0"/>
              <a:buChar char="•"/>
              <a:defRPr/>
            </a:pPr>
            <a:r>
              <a:rPr kumimoji="1" lang="zh-TW" altLang="en-US" sz="1400" b="1" spc="100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利用資料的時間相關性，例如年、月</a:t>
            </a:r>
            <a:r>
              <a:rPr kumimoji="1" lang="zh-TW" altLang="en-US" sz="1400" b="1" spc="1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、週、星期</a:t>
            </a:r>
            <a:r>
              <a:rPr kumimoji="1" lang="zh-TW" altLang="en-US" sz="1400" b="1" spc="100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等</a:t>
            </a:r>
            <a:r>
              <a:rPr kumimoji="1" lang="zh-TW" altLang="en-US" sz="1400" b="1" spc="1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，產生</a:t>
            </a:r>
            <a:r>
              <a:rPr kumimoji="1" lang="en-US" altLang="zh-TW" sz="1400" b="1" spc="100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Lag </a:t>
            </a:r>
            <a:r>
              <a:rPr kumimoji="1" lang="en-US" altLang="zh-TW" sz="1400" b="1" spc="1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</a:t>
            </a:r>
            <a:r>
              <a:rPr kumimoji="1" lang="zh-TW" altLang="en-US" sz="1400" b="1" spc="1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</a:t>
            </a:r>
            <a:r>
              <a:rPr kumimoji="1" lang="zh-TW" altLang="en-US" sz="1400" b="1" spc="100" dirty="0">
                <a:solidFill>
                  <a:prstClr val="black">
                    <a:lumMod val="75000"/>
                    <a:lumOff val="25000"/>
                  </a:prst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過往</a:t>
            </a:r>
            <a:r>
              <a:rPr kumimoji="1" lang="zh-TW" altLang="en-US" sz="1400" b="1" spc="1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時間統計資料</a:t>
            </a:r>
            <a:endParaRPr kumimoji="1" lang="en-US" altLang="zh-TW" sz="1400" b="1" spc="100" dirty="0" smtClean="0">
              <a:solidFill>
                <a:prstClr val="black">
                  <a:lumMod val="75000"/>
                  <a:lumOff val="25000"/>
                </a:prst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742950" lvl="1" indent="-285750">
              <a:spcBef>
                <a:spcPts val="600"/>
              </a:spcBef>
              <a:buClr>
                <a:srgbClr val="D6000F"/>
              </a:buClr>
              <a:buFont typeface="Arial" panose="020B0604020202020204" pitchFamily="34" charset="0"/>
              <a:buChar char="•"/>
              <a:defRPr/>
            </a:pPr>
            <a:r>
              <a:rPr kumimoji="1" lang="zh-TW" altLang="en-US" sz="14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利用</a:t>
            </a:r>
            <a:r>
              <a:rPr kumimoji="1" lang="zh-TW" altLang="en-US" sz="1400" b="1" i="0" u="none" strike="noStrike" kern="1200" cap="none" spc="10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時間資訊與外部數據串接</a:t>
            </a:r>
            <a:endParaRPr kumimoji="1" lang="en-US" altLang="zh-TW" sz="1400" b="1" i="0" u="none" strike="noStrike" kern="1200" cap="none" spc="1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D6000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TW" altLang="en-US" b="1" i="0" u="none" strike="noStrike" kern="1200" cap="none" spc="10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根據</a:t>
            </a:r>
            <a:r>
              <a:rPr kumimoji="1" lang="zh-TW" altLang="en-US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蒐集資料產生衍生變數</a:t>
            </a:r>
            <a:r>
              <a:rPr kumimoji="1" lang="zh-TW" altLang="en-US" b="1" i="0" u="none" strike="noStrike" kern="1200" cap="none" spc="10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：</a:t>
            </a:r>
            <a:endParaRPr kumimoji="1" lang="zh-TW" altLang="en-US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14585"/>
              </p:ext>
            </p:extLst>
          </p:nvPr>
        </p:nvGraphicFramePr>
        <p:xfrm>
          <a:off x="1283854" y="2260516"/>
          <a:ext cx="8977748" cy="4477904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680677">
                  <a:extLst>
                    <a:ext uri="{9D8B030D-6E8A-4147-A177-3AD203B41FA5}">
                      <a16:colId xmlns:a16="http://schemas.microsoft.com/office/drawing/2014/main" val="3446421928"/>
                    </a:ext>
                  </a:extLst>
                </a:gridCol>
                <a:gridCol w="2385796">
                  <a:extLst>
                    <a:ext uri="{9D8B030D-6E8A-4147-A177-3AD203B41FA5}">
                      <a16:colId xmlns:a16="http://schemas.microsoft.com/office/drawing/2014/main" val="1037244620"/>
                    </a:ext>
                  </a:extLst>
                </a:gridCol>
                <a:gridCol w="5911275">
                  <a:extLst>
                    <a:ext uri="{9D8B030D-6E8A-4147-A177-3AD203B41FA5}">
                      <a16:colId xmlns:a16="http://schemas.microsoft.com/office/drawing/2014/main" val="3306414294"/>
                    </a:ext>
                  </a:extLst>
                </a:gridCol>
              </a:tblGrid>
              <a:tr h="271834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b="1" spc="100" baseline="0" dirty="0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 Unicode MS" panose="020B0604020202020204" pitchFamily="34" charset="-120"/>
                        </a:rPr>
                        <a:t>類別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b="1" spc="100" baseline="0" dirty="0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 Unicode MS" panose="020B0604020202020204" pitchFamily="34" charset="-120"/>
                        </a:rPr>
                        <a:t>資料源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b="1" spc="100" baseline="0" dirty="0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 Unicode MS" panose="020B0604020202020204" pitchFamily="34" charset="-120"/>
                        </a:rPr>
                        <a:t>預想可能之衍生變數範例清單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571545"/>
                  </a:ext>
                </a:extLst>
              </a:tr>
              <a:tr h="725336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內部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門店資料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用餐中的組數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總人數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大人數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小孩數</a:t>
                      </a:r>
                    </a:p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等候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中的組數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總人數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大人數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小孩</a:t>
                      </a:r>
                      <a:r>
                        <a:rPr lang="zh-TW" sz="1100" kern="1200" spc="100" baseline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數</a:t>
                      </a:r>
                    </a:p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上週同時段的平均實際等候時間</a:t>
                      </a:r>
                      <a:endParaRPr lang="zh-TW" sz="1100" kern="1200" spc="100" baseline="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265422"/>
                  </a:ext>
                </a:extLst>
              </a:tr>
              <a:tr h="237855">
                <a:tc rowSpan="5"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節日</a:t>
                      </a:r>
                      <a:endParaRPr lang="zh-TW" sz="1400" spc="100" baseline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非台灣國</a:t>
                      </a:r>
                      <a:r>
                        <a:rPr lang="zh-TW" sz="1400" spc="100" baseline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定假日</a:t>
                      </a: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節慶資料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是否為中國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日本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美國國定假日</a:t>
                      </a: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653357"/>
                  </a:ext>
                </a:extLst>
              </a:tr>
              <a:tr h="23785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颱風停</a:t>
                      </a: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班停課資訊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台北市是否停班停課</a:t>
                      </a: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033783"/>
                  </a:ext>
                </a:extLst>
              </a:tr>
              <a:tr h="450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400" spc="100" baseline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颱風警報資訊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altLang="en-US" sz="1100" kern="1200" spc="100" baseline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當天是否有颱風警報</a:t>
                      </a:r>
                      <a:endParaRPr lang="en-US" altLang="zh-TW" sz="1100" kern="1200" spc="100" baseline="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altLang="en-US" sz="1100" kern="1200" spc="100" baseline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颱風近臺最大風速</a:t>
                      </a:r>
                      <a:endParaRPr lang="zh-TW" sz="1100" kern="1200" spc="100" baseline="0" dirty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752733"/>
                  </a:ext>
                </a:extLst>
              </a:tr>
              <a:tr h="4603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行政</a:t>
                      </a:r>
                      <a:r>
                        <a:rPr lang="zh-TW" sz="1400" spc="100" baseline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機關辦公</a:t>
                      </a: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日曆表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是否為國定假日</a:t>
                      </a:r>
                    </a:p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國定假日連續天數</a:t>
                      </a: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9084327"/>
                  </a:ext>
                </a:extLst>
              </a:tr>
              <a:tr h="4603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各級</a:t>
                      </a:r>
                      <a:r>
                        <a:rPr lang="zh-TW" sz="1400" spc="100" baseline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學校寒暑</a:t>
                      </a: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假資訊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是否為國小至高中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大專院校寒假期間</a:t>
                      </a:r>
                    </a:p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是否為國小至高中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大專院校暑假期間</a:t>
                      </a: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8480780"/>
                  </a:ext>
                </a:extLst>
              </a:tr>
              <a:tr h="237855">
                <a:tc rowSpan="2"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人流</a:t>
                      </a:r>
                      <a:endParaRPr lang="zh-TW" sz="1400" spc="100" baseline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外國</a:t>
                      </a:r>
                      <a:r>
                        <a:rPr lang="zh-TW" sz="1400" spc="100" baseline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旅客入境</a:t>
                      </a: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數據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去年同月份各國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地區來台人數</a:t>
                      </a: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477067"/>
                  </a:ext>
                </a:extLst>
              </a:tr>
              <a:tr h="23785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捷運</a:t>
                      </a:r>
                      <a:r>
                        <a:rPr lang="zh-TW" sz="1400" spc="100" baseline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站出入</a:t>
                      </a:r>
                      <a:r>
                        <a:rPr lang="zh-TW" sz="1400" spc="100" baseline="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人流數據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去年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上週同時段鄰近捷運站的出站人次</a:t>
                      </a: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732240"/>
                  </a:ext>
                </a:extLst>
              </a:tr>
              <a:tr h="460308">
                <a:tc rowSpan="2"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氣候</a:t>
                      </a:r>
                      <a:endParaRPr lang="zh-TW" sz="1400" spc="100" baseline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氣溫</a:t>
                      </a:r>
                      <a:endParaRPr lang="zh-TW" sz="1400" spc="100" baseline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溫度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溫度等級</a:t>
                      </a:r>
                    </a:p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過去同溫度等級、星期、時段的平均實際等候時間</a:t>
                      </a: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4448872"/>
                  </a:ext>
                </a:extLst>
              </a:tr>
              <a:tr h="4603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降雨量</a:t>
                      </a:r>
                      <a:endParaRPr lang="zh-TW" sz="1400" spc="100" baseline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降雨量</a:t>
                      </a:r>
                      <a:r>
                        <a:rPr lang="en-US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降雨量等級</a:t>
                      </a:r>
                    </a:p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過去同降雨量等級、星期、時段的平均實際等候時間</a:t>
                      </a: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064227"/>
                  </a:ext>
                </a:extLst>
              </a:tr>
              <a:tr h="237855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市場</a:t>
                      </a:r>
                      <a:endParaRPr lang="zh-TW" sz="1400" spc="100" baseline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sz="1400" spc="100" baseline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 panose="020B0604020202020204" pitchFamily="34" charset="0"/>
                        </a:rPr>
                        <a:t>台北市物價指數</a:t>
                      </a:r>
                      <a:endParaRPr lang="zh-TW" sz="14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 defTabSz="914400" rtl="0" eaLnBrk="1" latinLnBrk="0" hangingPunct="1">
                        <a:spcBef>
                          <a:spcPts val="30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"/>
                      </a:pPr>
                      <a:r>
                        <a:rPr lang="zh-TW" sz="1100" kern="1200" spc="100" baseline="0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前一月份之台北市物價總指數</a:t>
                      </a:r>
                    </a:p>
                  </a:txBody>
                  <a:tcPr marL="32419" marR="3241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038712"/>
                  </a:ext>
                </a:extLst>
              </a:tr>
            </a:tbl>
          </a:graphicData>
        </a:graphic>
      </p:graphicFrame>
      <p:grpSp>
        <p:nvGrpSpPr>
          <p:cNvPr id="13" name="群組 12"/>
          <p:cNvGrpSpPr/>
          <p:nvPr/>
        </p:nvGrpSpPr>
        <p:grpSpPr>
          <a:xfrm>
            <a:off x="11407340" y="6630420"/>
            <a:ext cx="597099" cy="108000"/>
            <a:chOff x="11283078" y="6598521"/>
            <a:chExt cx="597099" cy="108000"/>
          </a:xfrm>
        </p:grpSpPr>
        <p:sp>
          <p:nvSpPr>
            <p:cNvPr id="14" name="橢圓 13"/>
            <p:cNvSpPr/>
            <p:nvPr/>
          </p:nvSpPr>
          <p:spPr>
            <a:xfrm>
              <a:off x="11283078" y="6598521"/>
              <a:ext cx="108000" cy="108000"/>
            </a:xfrm>
            <a:prstGeom prst="ellipse">
              <a:avLst/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7" name="橢圓 16"/>
            <p:cNvSpPr/>
            <p:nvPr/>
          </p:nvSpPr>
          <p:spPr>
            <a:xfrm>
              <a:off x="11446111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9" name="橢圓 18"/>
            <p:cNvSpPr/>
            <p:nvPr/>
          </p:nvSpPr>
          <p:spPr>
            <a:xfrm>
              <a:off x="11609144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1" name="橢圓 20"/>
            <p:cNvSpPr/>
            <p:nvPr/>
          </p:nvSpPr>
          <p:spPr>
            <a:xfrm>
              <a:off x="11772177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11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/>
          <p:cNvGrpSpPr/>
          <p:nvPr/>
        </p:nvGrpSpPr>
        <p:grpSpPr>
          <a:xfrm>
            <a:off x="485914" y="36576"/>
            <a:ext cx="4784662" cy="646331"/>
            <a:chOff x="368951" y="36576"/>
            <a:chExt cx="4784662" cy="646331"/>
          </a:xfrm>
        </p:grpSpPr>
        <p:sp>
          <p:nvSpPr>
            <p:cNvPr id="2" name="矩形 1"/>
            <p:cNvSpPr/>
            <p:nvPr/>
          </p:nvSpPr>
          <p:spPr>
            <a:xfrm>
              <a:off x="698547" y="36576"/>
              <a:ext cx="44550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zh-TW" altLang="en-US" sz="3600" b="1" spc="100" dirty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解題架構與流程說明</a:t>
              </a:r>
            </a:p>
          </p:txBody>
        </p:sp>
        <p:pic>
          <p:nvPicPr>
            <p:cNvPr id="18" name="圖片 17"/>
            <p:cNvPicPr>
              <a:picLocks noChangeAspect="1"/>
            </p:cNvPicPr>
            <p:nvPr/>
          </p:nvPicPr>
          <p:blipFill rotWithShape="1">
            <a:blip r:embed="rId2"/>
            <a:srcRect l="14442" t="14545" r="11267" b="16833"/>
            <a:stretch/>
          </p:blipFill>
          <p:spPr>
            <a:xfrm>
              <a:off x="368951" y="232154"/>
              <a:ext cx="331733" cy="255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5" name="文字方塊 24"/>
          <p:cNvSpPr txBox="1"/>
          <p:nvPr/>
        </p:nvSpPr>
        <p:spPr>
          <a:xfrm>
            <a:off x="5627880" y="241273"/>
            <a:ext cx="17748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000" b="1" i="0" u="none" strike="noStrike" kern="1200" cap="none" spc="100" normalizeH="0" baseline="0" noProof="0" dirty="0">
                <a:ln>
                  <a:noFill/>
                </a:ln>
                <a:solidFill>
                  <a:srgbClr val="D6000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模型建立</a:t>
            </a:r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/>
          </p:nvPr>
        </p:nvGraphicFramePr>
        <p:xfrm>
          <a:off x="815512" y="2364509"/>
          <a:ext cx="10295832" cy="392545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715972">
                  <a:extLst>
                    <a:ext uri="{9D8B030D-6E8A-4147-A177-3AD203B41FA5}">
                      <a16:colId xmlns:a16="http://schemas.microsoft.com/office/drawing/2014/main" val="1936779721"/>
                    </a:ext>
                  </a:extLst>
                </a:gridCol>
                <a:gridCol w="1715972">
                  <a:extLst>
                    <a:ext uri="{9D8B030D-6E8A-4147-A177-3AD203B41FA5}">
                      <a16:colId xmlns:a16="http://schemas.microsoft.com/office/drawing/2014/main" val="543637114"/>
                    </a:ext>
                  </a:extLst>
                </a:gridCol>
                <a:gridCol w="1715972">
                  <a:extLst>
                    <a:ext uri="{9D8B030D-6E8A-4147-A177-3AD203B41FA5}">
                      <a16:colId xmlns:a16="http://schemas.microsoft.com/office/drawing/2014/main" val="2446758828"/>
                    </a:ext>
                  </a:extLst>
                </a:gridCol>
                <a:gridCol w="1715972">
                  <a:extLst>
                    <a:ext uri="{9D8B030D-6E8A-4147-A177-3AD203B41FA5}">
                      <a16:colId xmlns:a16="http://schemas.microsoft.com/office/drawing/2014/main" val="2680950724"/>
                    </a:ext>
                  </a:extLst>
                </a:gridCol>
                <a:gridCol w="1715972">
                  <a:extLst>
                    <a:ext uri="{9D8B030D-6E8A-4147-A177-3AD203B41FA5}">
                      <a16:colId xmlns:a16="http://schemas.microsoft.com/office/drawing/2014/main" val="932843369"/>
                    </a:ext>
                  </a:extLst>
                </a:gridCol>
                <a:gridCol w="1715972">
                  <a:extLst>
                    <a:ext uri="{9D8B030D-6E8A-4147-A177-3AD203B41FA5}">
                      <a16:colId xmlns:a16="http://schemas.microsoft.com/office/drawing/2014/main" val="1743981886"/>
                    </a:ext>
                  </a:extLst>
                </a:gridCol>
              </a:tblGrid>
              <a:tr h="101482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400" b="1" kern="100" spc="100" baseline="0" dirty="0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模型</a:t>
                      </a:r>
                      <a:endParaRPr lang="zh-TW" sz="1400" kern="1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D6000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kern="100" spc="100" baseline="0" dirty="0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Linear Regression</a:t>
                      </a:r>
                      <a:endParaRPr lang="zh-TW" sz="1400" kern="1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D6000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kern="100" spc="100" baseline="0" dirty="0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Decision Tree</a:t>
                      </a:r>
                      <a:endParaRPr lang="zh-TW" sz="1400" kern="1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D6000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kern="100" spc="100" baseline="0" dirty="0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Random Forest</a:t>
                      </a:r>
                      <a:endParaRPr lang="zh-TW" sz="1400" kern="1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D6000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kern="100" spc="100" baseline="0" dirty="0" err="1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XGBoost</a:t>
                      </a:r>
                      <a:endParaRPr lang="zh-TW" sz="1400" kern="1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D6000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kern="100" spc="100" baseline="0" dirty="0" err="1">
                          <a:solidFill>
                            <a:srgbClr val="FFFFF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TabNet</a:t>
                      </a:r>
                      <a:endParaRPr lang="zh-TW" sz="1400" kern="100" spc="100" baseline="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D6000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751309"/>
                  </a:ext>
                </a:extLst>
              </a:tr>
              <a:tr h="152189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sz="1400" b="1" kern="100" spc="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特</a:t>
                      </a:r>
                    </a:p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sz="1400" b="1" kern="100" spc="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性</a:t>
                      </a: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altLang="en-US" sz="1400" b="1" kern="100" spc="1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透過數據資料找出線性方程式的最佳參數</a:t>
                      </a:r>
                      <a:endParaRPr lang="zh-TW" sz="1400" b="1" kern="100" spc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altLang="en-US" sz="1400" b="1" kern="100" spc="1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使用特徵將資料分割，且分割能得到最大的資訊增益</a:t>
                      </a:r>
                      <a:endParaRPr lang="zh-TW" sz="1400" b="1" kern="100" spc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altLang="zh-TW" sz="1400" b="1" kern="100" spc="1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Bagging</a:t>
                      </a:r>
                      <a:r>
                        <a:rPr lang="zh-TW" altLang="en-US" sz="1400" b="1" kern="100" spc="1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：產生多棵樹，由投票對結果產生影響</a:t>
                      </a:r>
                      <a:endParaRPr lang="zh-TW" sz="1400" b="1" kern="100" spc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altLang="zh-TW" sz="1400" b="1" kern="100" spc="1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Boosting</a:t>
                      </a:r>
                      <a:r>
                        <a:rPr lang="zh-TW" altLang="en-US" sz="1400" b="1" kern="100" spc="1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：新的樹針對舊的樹進行補強與優化</a:t>
                      </a:r>
                      <a:endParaRPr lang="zh-TW" sz="1400" b="1" kern="100" spc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altLang="en-US" sz="1400" b="1" kern="100" spc="1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深度學習模擬基於樹的決策過程，並將資訊由上層傳下層</a:t>
                      </a:r>
                      <a:endParaRPr lang="zh-TW" sz="1400" b="1" kern="100" spc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2913758"/>
                  </a:ext>
                </a:extLst>
              </a:tr>
              <a:tr h="138873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400" b="1" kern="100" spc="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示</a:t>
                      </a:r>
                    </a:p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400" b="1" kern="100" spc="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意</a:t>
                      </a:r>
                    </a:p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400" b="1" kern="100" spc="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圖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spc="100" baseline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spc="100" baseline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spc="100" baseline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spc="100" baseline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spc="100" baseline="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159968"/>
                  </a:ext>
                </a:extLst>
              </a:tr>
            </a:tbl>
          </a:graphicData>
        </a:graphic>
      </p:graphicFrame>
      <p:pic>
        <p:nvPicPr>
          <p:cNvPr id="54" name="圖片 5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925" y="5216887"/>
            <a:ext cx="1234440" cy="835025"/>
          </a:xfrm>
          <a:prstGeom prst="rect">
            <a:avLst/>
          </a:prstGeom>
        </p:spPr>
      </p:pic>
      <p:pic>
        <p:nvPicPr>
          <p:cNvPr id="56" name="圖片 55" descr="決策樹- 維基百科，自由的百科全書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8093" y="5189124"/>
            <a:ext cx="1162685" cy="816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圖片 56" descr="ML入門（十七）隨機森林(Random Forest). 介紹| by Chung-Yi | 程式設計之旅| Medium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3850" y="5303246"/>
            <a:ext cx="1158875" cy="662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圖片 57"/>
          <p:cNvPicPr/>
          <p:nvPr/>
        </p:nvPicPr>
        <p:blipFill>
          <a:blip r:embed="rId6"/>
          <a:stretch>
            <a:fillRect/>
          </a:stretch>
        </p:blipFill>
        <p:spPr>
          <a:xfrm>
            <a:off x="7885797" y="5236929"/>
            <a:ext cx="1205865" cy="676275"/>
          </a:xfrm>
          <a:prstGeom prst="rect">
            <a:avLst/>
          </a:prstGeom>
        </p:spPr>
      </p:pic>
      <p:pic>
        <p:nvPicPr>
          <p:cNvPr id="59" name="圖片 58"/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433" y="5130566"/>
            <a:ext cx="1292225" cy="889000"/>
          </a:xfrm>
          <a:prstGeom prst="rect">
            <a:avLst/>
          </a:prstGeom>
        </p:spPr>
      </p:pic>
      <p:sp>
        <p:nvSpPr>
          <p:cNvPr id="21" name="文字方塊 20"/>
          <p:cNvSpPr txBox="1"/>
          <p:nvPr/>
        </p:nvSpPr>
        <p:spPr>
          <a:xfrm>
            <a:off x="970399" y="1031265"/>
            <a:ext cx="10599974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0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預測結果：連續型</a:t>
            </a:r>
            <a:r>
              <a:rPr kumimoji="0" lang="en-US" altLang="zh-TW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/</a:t>
            </a:r>
            <a:r>
              <a:rPr kumimoji="0" lang="zh-TW" altLang="en-US" sz="1600" b="1" i="0" u="none" strike="noStrike" kern="1200" cap="none" spc="10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數值</a:t>
            </a:r>
            <a:endParaRPr kumimoji="0" lang="en-US" altLang="zh-TW" sz="16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0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1" i="0" u="none" strike="noStrike" kern="1200" cap="none" spc="10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利用</a:t>
            </a:r>
            <a:r>
              <a:rPr kumimoji="0" lang="zh-TW" altLang="en-US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資料方式：使用數學函數組合不同的特徵</a:t>
            </a:r>
            <a:r>
              <a:rPr kumimoji="0" lang="en-US" altLang="zh-TW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(features)</a:t>
            </a:r>
            <a:r>
              <a:rPr kumimoji="0" lang="zh-TW" altLang="en-US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，預測出一個連續函數作為結果的</a:t>
            </a:r>
            <a:r>
              <a:rPr kumimoji="0" lang="zh-TW" altLang="en-US" sz="1600" b="1" i="0" u="none" strike="noStrike" kern="1200" cap="none" spc="10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輸出</a:t>
            </a:r>
            <a:endParaRPr kumimoji="0" lang="en-US" altLang="zh-TW" sz="1600" b="1" i="0" u="none" strike="noStrike" kern="1200" cap="none" spc="1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0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訓練目標：最小化預測結果與實際結果的</a:t>
            </a:r>
            <a:r>
              <a:rPr kumimoji="0" lang="zh-TW" altLang="en-US" sz="1600" b="1" i="0" u="none" strike="noStrike" kern="1200" cap="none" spc="10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誤差</a:t>
            </a:r>
            <a:endParaRPr kumimoji="0" lang="en-US" altLang="zh-TW" sz="1600" b="1" i="0" u="none" strike="noStrike" kern="1200" cap="none" spc="1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285750" lvl="0" indent="-285750">
              <a:spcBef>
                <a:spcPts val="600"/>
              </a:spcBef>
              <a:buClr>
                <a:srgbClr val="D6000F"/>
              </a:buClr>
              <a:buFont typeface="Arial" panose="020B0604020202020204" pitchFamily="34" charset="0"/>
              <a:buChar char="•"/>
            </a:pPr>
            <a:r>
              <a:rPr lang="zh-TW" altLang="en-US" sz="1600" b="1" spc="1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嘗試拆分子</a:t>
            </a:r>
            <a:r>
              <a:rPr lang="zh-TW" altLang="en-US" sz="1600" b="1" spc="1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模型作為模型優化：例如拆</a:t>
            </a:r>
            <a:r>
              <a:rPr lang="zh-TW" altLang="en-US" sz="1600" b="1" spc="100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分是否為週末子模型、依照現況等候組數高低拆分子模型</a:t>
            </a:r>
            <a:r>
              <a:rPr lang="zh-TW" altLang="en-US" sz="1600" b="1" spc="1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等</a:t>
            </a:r>
            <a:endParaRPr lang="zh-TW" altLang="en-US" sz="1600" b="1" spc="100" dirty="0">
              <a:solidFill>
                <a:prstClr val="black">
                  <a:lumMod val="75000"/>
                  <a:lumOff val="25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" name="群組 18"/>
          <p:cNvGrpSpPr/>
          <p:nvPr/>
        </p:nvGrpSpPr>
        <p:grpSpPr>
          <a:xfrm>
            <a:off x="11407340" y="6630420"/>
            <a:ext cx="597099" cy="108000"/>
            <a:chOff x="11283078" y="6598521"/>
            <a:chExt cx="597099" cy="108000"/>
          </a:xfrm>
        </p:grpSpPr>
        <p:sp>
          <p:nvSpPr>
            <p:cNvPr id="22" name="橢圓 21"/>
            <p:cNvSpPr/>
            <p:nvPr/>
          </p:nvSpPr>
          <p:spPr>
            <a:xfrm>
              <a:off x="11283078" y="6598521"/>
              <a:ext cx="108000" cy="108000"/>
            </a:xfrm>
            <a:prstGeom prst="ellipse">
              <a:avLst/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3" name="橢圓 22"/>
            <p:cNvSpPr/>
            <p:nvPr/>
          </p:nvSpPr>
          <p:spPr>
            <a:xfrm>
              <a:off x="11446111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4" name="橢圓 23"/>
            <p:cNvSpPr/>
            <p:nvPr/>
          </p:nvSpPr>
          <p:spPr>
            <a:xfrm>
              <a:off x="11609144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1" name="橢圓 30"/>
            <p:cNvSpPr/>
            <p:nvPr/>
          </p:nvSpPr>
          <p:spPr>
            <a:xfrm>
              <a:off x="11772177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819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群組 19"/>
          <p:cNvGrpSpPr/>
          <p:nvPr/>
        </p:nvGrpSpPr>
        <p:grpSpPr>
          <a:xfrm>
            <a:off x="485914" y="36576"/>
            <a:ext cx="4784662" cy="646331"/>
            <a:chOff x="368951" y="36576"/>
            <a:chExt cx="4784662" cy="646331"/>
          </a:xfrm>
        </p:grpSpPr>
        <p:sp>
          <p:nvSpPr>
            <p:cNvPr id="2" name="矩形 1"/>
            <p:cNvSpPr/>
            <p:nvPr/>
          </p:nvSpPr>
          <p:spPr>
            <a:xfrm>
              <a:off x="698547" y="36576"/>
              <a:ext cx="44550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zh-TW" altLang="en-US" sz="3600" b="1" spc="100" dirty="0">
                  <a:solidFill>
                    <a:srgbClr val="FFFFFF">
                      <a:lumMod val="9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ato Heavy" panose="020F0902020204030203" pitchFamily="34" charset="0"/>
                  <a:sym typeface="Source Han Sans K Medium" panose="020B0600000000000000" pitchFamily="34" charset="-128"/>
                </a:rPr>
                <a:t>解題架構與流程說明</a:t>
              </a:r>
            </a:p>
          </p:txBody>
        </p:sp>
        <p:pic>
          <p:nvPicPr>
            <p:cNvPr id="18" name="圖片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0717" y1="48770" x2="30717" y2="48770"/>
                          <a14:foregroundMark x1="64846" y1="40574" x2="64846" y2="40574"/>
                          <a14:foregroundMark x1="20478" y1="48361" x2="20478" y2="48361"/>
                        </a14:backgroundRemoval>
                      </a14:imgEffect>
                    </a14:imgLayer>
                  </a14:imgProps>
                </a:ext>
              </a:extLst>
            </a:blip>
            <a:srcRect l="14442" t="14545" r="11267" b="16833"/>
            <a:stretch/>
          </p:blipFill>
          <p:spPr>
            <a:xfrm>
              <a:off x="368951" y="232154"/>
              <a:ext cx="331733" cy="255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1" name="文字方塊 10"/>
          <p:cNvSpPr txBox="1"/>
          <p:nvPr/>
        </p:nvSpPr>
        <p:spPr>
          <a:xfrm>
            <a:off x="5627880" y="241273"/>
            <a:ext cx="17748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000" b="1" i="0" u="none" strike="noStrike" kern="1200" cap="none" spc="100" normalizeH="0" baseline="0" noProof="0" dirty="0">
                <a:ln>
                  <a:noFill/>
                </a:ln>
                <a:solidFill>
                  <a:srgbClr val="D6000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模型解釋</a:t>
            </a:r>
          </a:p>
        </p:txBody>
      </p:sp>
      <p:sp>
        <p:nvSpPr>
          <p:cNvPr id="12" name="梯形 113">
            <a:extLst>
              <a:ext uri="{FF2B5EF4-FFF2-40B4-BE49-F238E27FC236}">
                <a16:creationId xmlns:a16="http://schemas.microsoft.com/office/drawing/2014/main" id="{EEC1FC68-27FD-57C7-67B1-3323433C5207}"/>
              </a:ext>
            </a:extLst>
          </p:cNvPr>
          <p:cNvSpPr/>
          <p:nvPr/>
        </p:nvSpPr>
        <p:spPr>
          <a:xfrm rot="16200000">
            <a:off x="4170763" y="3679505"/>
            <a:ext cx="4694999" cy="249439"/>
          </a:xfrm>
          <a:prstGeom prst="trapezoid">
            <a:avLst>
              <a:gd name="adj" fmla="val 525334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3000"/>
                </a:schemeClr>
              </a:gs>
              <a:gs pos="66000">
                <a:schemeClr val="bg1">
                  <a:lumMod val="85000"/>
                  <a:alpha val="43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endParaRP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9E5D67D7-6762-2E09-DED4-CB8B1799FEDB}"/>
              </a:ext>
            </a:extLst>
          </p:cNvPr>
          <p:cNvGrpSpPr>
            <a:grpSpLocks noChangeAspect="1"/>
          </p:cNvGrpSpPr>
          <p:nvPr/>
        </p:nvGrpSpPr>
        <p:grpSpPr>
          <a:xfrm>
            <a:off x="1036414" y="2308209"/>
            <a:ext cx="5023222" cy="2992031"/>
            <a:chOff x="145658" y="1892017"/>
            <a:chExt cx="6279028" cy="3740039"/>
          </a:xfrm>
        </p:grpSpPr>
        <p:sp>
          <p:nvSpPr>
            <p:cNvPr id="14" name="圓角矩形 13">
              <a:extLst>
                <a:ext uri="{FF2B5EF4-FFF2-40B4-BE49-F238E27FC236}">
                  <a16:creationId xmlns:a16="http://schemas.microsoft.com/office/drawing/2014/main" id="{2A43C336-A0CD-8206-194F-785FD72C6A7A}"/>
                </a:ext>
              </a:extLst>
            </p:cNvPr>
            <p:cNvSpPr/>
            <p:nvPr/>
          </p:nvSpPr>
          <p:spPr>
            <a:xfrm>
              <a:off x="145658" y="1892017"/>
              <a:ext cx="6279028" cy="3740039"/>
            </a:xfrm>
            <a:prstGeom prst="roundRect">
              <a:avLst>
                <a:gd name="adj" fmla="val 4625"/>
              </a:avLst>
            </a:prstGeom>
            <a:solidFill>
              <a:schemeClr val="bg1"/>
            </a:solidFill>
            <a:ln>
              <a:solidFill>
                <a:srgbClr val="B69E6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B009E510-4807-91AB-2F28-F69ED1040D32}"/>
                </a:ext>
              </a:extLst>
            </p:cNvPr>
            <p:cNvSpPr txBox="1"/>
            <p:nvPr/>
          </p:nvSpPr>
          <p:spPr>
            <a:xfrm>
              <a:off x="2922733" y="1937716"/>
              <a:ext cx="928139" cy="4231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D6000F"/>
                  </a:solidFill>
                  <a:effectLst/>
                  <a:uLnTx/>
                  <a:uFillTx/>
                  <a:latin typeface="Microsoft JhengHei" panose="020B0604030504040204" pitchFamily="34" charset="-120"/>
                  <a:ea typeface="Microsoft JhengHei" panose="020B0604030504040204" pitchFamily="34" charset="-120"/>
                  <a:cs typeface="+mn-cs"/>
                </a:rPr>
                <a:t>SHAP</a:t>
              </a:r>
              <a:endParaRPr kumimoji="1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D6000F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97AEC3D-8332-82C7-6D3E-62A67A30D470}"/>
                </a:ext>
              </a:extLst>
            </p:cNvPr>
            <p:cNvSpPr/>
            <p:nvPr/>
          </p:nvSpPr>
          <p:spPr>
            <a:xfrm>
              <a:off x="477139" y="2396407"/>
              <a:ext cx="5616065" cy="7655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Microsoft JhengHei" panose="020B0604030504040204" pitchFamily="34" charset="-120"/>
                  <a:ea typeface="Microsoft JhengHei" panose="020B0604030504040204" pitchFamily="34" charset="-120"/>
                  <a:cs typeface="+mn-cs"/>
                </a:rPr>
                <a:t>SHAP</a:t>
              </a:r>
              <a:r>
                <a:rPr kumimoji="1" lang="zh-TW" altLang="zh-TW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Microsoft JhengHei" panose="020B0604030504040204" pitchFamily="34" charset="-120"/>
                  <a:ea typeface="Microsoft JhengHei" panose="020B0604030504040204" pitchFamily="34" charset="-120"/>
                  <a:cs typeface="+mn-cs"/>
                </a:rPr>
                <a:t>值（</a:t>
              </a:r>
              <a:r>
                <a:rPr kumimoji="1" lang="en-US" altLang="zh-TW" sz="12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Microsoft JhengHei" panose="020B0604030504040204" pitchFamily="34" charset="-120"/>
                  <a:ea typeface="Microsoft JhengHei" panose="020B0604030504040204" pitchFamily="34" charset="-120"/>
                  <a:cs typeface="+mn-cs"/>
                </a:rPr>
                <a:t>SHapley</a:t>
              </a:r>
              <a:r>
                <a:rPr kumimoji="1" lang="en-US" altLang="zh-TW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Microsoft JhengHei" panose="020B0604030504040204" pitchFamily="34" charset="-120"/>
                  <a:ea typeface="Microsoft JhengHei" panose="020B0604030504040204" pitchFamily="34" charset="-120"/>
                  <a:cs typeface="+mn-cs"/>
                </a:rPr>
                <a:t> Additive </a:t>
              </a:r>
              <a:r>
                <a:rPr kumimoji="1" lang="en-US" altLang="zh-TW" sz="12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Microsoft JhengHei" panose="020B0604030504040204" pitchFamily="34" charset="-120"/>
                  <a:ea typeface="Microsoft JhengHei" panose="020B0604030504040204" pitchFamily="34" charset="-120"/>
                  <a:cs typeface="+mn-cs"/>
                </a:rPr>
                <a:t>exPlanations</a:t>
              </a:r>
              <a:r>
                <a:rPr kumimoji="1" lang="zh-TW" altLang="zh-TW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Microsoft JhengHei" panose="020B0604030504040204" pitchFamily="34" charset="-120"/>
                  <a:ea typeface="Microsoft JhengHei" panose="020B0604030504040204" pitchFamily="34" charset="-120"/>
                  <a:cs typeface="+mn-cs"/>
                </a:rPr>
                <a:t>）分解預測以顯示每個特徵的影響 </a:t>
              </a:r>
              <a:r>
                <a:rPr kumimoji="1" lang="zh-TW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Microsoft JhengHei" panose="020B0604030504040204" pitchFamily="34" charset="-120"/>
                  <a:ea typeface="Microsoft JhengHei" panose="020B0604030504040204" pitchFamily="34" charset="-120"/>
                  <a:cs typeface="+mn-cs"/>
                </a:rPr>
                <a:t>，且針對每筆資料也能提供各個特徵的影響程度。</a:t>
              </a:r>
            </a:p>
          </p:txBody>
        </p:sp>
        <p:pic>
          <p:nvPicPr>
            <p:cNvPr id="25" name="Picture 2" descr="模型解释–SHAP Value的简单介绍">
              <a:extLst>
                <a:ext uri="{FF2B5EF4-FFF2-40B4-BE49-F238E27FC236}">
                  <a16:creationId xmlns:a16="http://schemas.microsoft.com/office/drawing/2014/main" id="{43C8D968-1458-1045-115F-CBEA26F936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894" y="3241656"/>
              <a:ext cx="4972557" cy="22687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群組 2"/>
          <p:cNvGrpSpPr/>
          <p:nvPr/>
        </p:nvGrpSpPr>
        <p:grpSpPr>
          <a:xfrm>
            <a:off x="6976889" y="1140788"/>
            <a:ext cx="4029740" cy="5326872"/>
            <a:chOff x="7285237" y="1140788"/>
            <a:chExt cx="4029740" cy="5326872"/>
          </a:xfrm>
        </p:grpSpPr>
        <p:sp>
          <p:nvSpPr>
            <p:cNvPr id="36" name="圓角矩形 35">
              <a:extLst>
                <a:ext uri="{FF2B5EF4-FFF2-40B4-BE49-F238E27FC236}">
                  <a16:creationId xmlns:a16="http://schemas.microsoft.com/office/drawing/2014/main" id="{2A43C336-A0CD-8206-194F-785FD72C6A7A}"/>
                </a:ext>
              </a:extLst>
            </p:cNvPr>
            <p:cNvSpPr/>
            <p:nvPr/>
          </p:nvSpPr>
          <p:spPr>
            <a:xfrm>
              <a:off x="7285237" y="1140788"/>
              <a:ext cx="4029740" cy="5326872"/>
            </a:xfrm>
            <a:prstGeom prst="roundRect">
              <a:avLst>
                <a:gd name="adj" fmla="val 4625"/>
              </a:avLst>
            </a:prstGeom>
            <a:solidFill>
              <a:schemeClr val="bg1"/>
            </a:solidFill>
            <a:ln>
              <a:solidFill>
                <a:srgbClr val="B69E6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2453532A-E0C7-1010-FC99-1C5560E83AC8}"/>
                </a:ext>
              </a:extLst>
            </p:cNvPr>
            <p:cNvGrpSpPr/>
            <p:nvPr/>
          </p:nvGrpSpPr>
          <p:grpSpPr>
            <a:xfrm>
              <a:off x="7623517" y="1230078"/>
              <a:ext cx="3353181" cy="5148293"/>
              <a:chOff x="7518007" y="979662"/>
              <a:chExt cx="3353181" cy="5148293"/>
            </a:xfrm>
          </p:grpSpPr>
          <p:grpSp>
            <p:nvGrpSpPr>
              <p:cNvPr id="27" name="群組 26">
                <a:extLst>
                  <a:ext uri="{FF2B5EF4-FFF2-40B4-BE49-F238E27FC236}">
                    <a16:creationId xmlns:a16="http://schemas.microsoft.com/office/drawing/2014/main" id="{BFE497F2-A66D-9838-7A12-CA1EEC4E70D3}"/>
                  </a:ext>
                </a:extLst>
              </p:cNvPr>
              <p:cNvGrpSpPr/>
              <p:nvPr/>
            </p:nvGrpSpPr>
            <p:grpSpPr>
              <a:xfrm>
                <a:off x="7518007" y="979662"/>
                <a:ext cx="3353181" cy="2555866"/>
                <a:chOff x="7150937" y="857048"/>
                <a:chExt cx="3353181" cy="2555866"/>
              </a:xfrm>
            </p:grpSpPr>
            <p:grpSp>
              <p:nvGrpSpPr>
                <p:cNvPr id="31" name="群組 30">
                  <a:extLst>
                    <a:ext uri="{FF2B5EF4-FFF2-40B4-BE49-F238E27FC236}">
                      <a16:creationId xmlns:a16="http://schemas.microsoft.com/office/drawing/2014/main" id="{F8B9F10B-8AC5-062A-7CE4-3BD1271DDCCF}"/>
                    </a:ext>
                  </a:extLst>
                </p:cNvPr>
                <p:cNvGrpSpPr/>
                <p:nvPr/>
              </p:nvGrpSpPr>
              <p:grpSpPr>
                <a:xfrm>
                  <a:off x="7150937" y="1195604"/>
                  <a:ext cx="3353181" cy="2217310"/>
                  <a:chOff x="689429" y="599658"/>
                  <a:chExt cx="7342987" cy="4855591"/>
                </a:xfrm>
              </p:grpSpPr>
              <p:pic>
                <p:nvPicPr>
                  <p:cNvPr id="33" name="Picture 6">
                    <a:extLst>
                      <a:ext uri="{FF2B5EF4-FFF2-40B4-BE49-F238E27FC236}">
                        <a16:creationId xmlns:a16="http://schemas.microsoft.com/office/drawing/2014/main" id="{E893482B-BA46-4187-5CE1-88A7DFA8902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689429" y="599658"/>
                    <a:ext cx="7342987" cy="3091213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4" name="Picture 8">
                    <a:extLst>
                      <a:ext uri="{FF2B5EF4-FFF2-40B4-BE49-F238E27FC236}">
                        <a16:creationId xmlns:a16="http://schemas.microsoft.com/office/drawing/2014/main" id="{04922188-4E7C-0F85-7CE1-B90E63345C7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787046" y="4077761"/>
                    <a:ext cx="7147753" cy="137748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32" name="文字方塊 31">
                  <a:extLst>
                    <a:ext uri="{FF2B5EF4-FFF2-40B4-BE49-F238E27FC236}">
                      <a16:creationId xmlns:a16="http://schemas.microsoft.com/office/drawing/2014/main" id="{76B97204-D30E-B798-6FB7-551217688228}"/>
                    </a:ext>
                  </a:extLst>
                </p:cNvPr>
                <p:cNvSpPr txBox="1"/>
                <p:nvPr/>
              </p:nvSpPr>
              <p:spPr>
                <a:xfrm>
                  <a:off x="8119641" y="857048"/>
                  <a:ext cx="141577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1" lang="zh-TW" altLang="en-US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D6000F"/>
                      </a:solidFill>
                      <a:effectLst/>
                      <a:uLnTx/>
                      <a:uFillTx/>
                      <a:latin typeface="Microsoft JhengHei" panose="020B0604030504040204" pitchFamily="34" charset="-120"/>
                      <a:ea typeface="Microsoft JhengHei" panose="020B0604030504040204" pitchFamily="34" charset="-120"/>
                      <a:cs typeface="+mn-cs"/>
                    </a:rPr>
                    <a:t>特徵重要程度</a:t>
                  </a:r>
                </a:p>
              </p:txBody>
            </p:sp>
          </p:grpSp>
          <p:grpSp>
            <p:nvGrpSpPr>
              <p:cNvPr id="28" name="群組 27">
                <a:extLst>
                  <a:ext uri="{FF2B5EF4-FFF2-40B4-BE49-F238E27FC236}">
                    <a16:creationId xmlns:a16="http://schemas.microsoft.com/office/drawing/2014/main" id="{83511B76-EB2E-D5B1-FAC3-0AF376CD98F3}"/>
                  </a:ext>
                </a:extLst>
              </p:cNvPr>
              <p:cNvGrpSpPr/>
              <p:nvPr/>
            </p:nvGrpSpPr>
            <p:grpSpPr>
              <a:xfrm>
                <a:off x="7554773" y="3643609"/>
                <a:ext cx="3279648" cy="2484346"/>
                <a:chOff x="7458255" y="3548180"/>
                <a:chExt cx="3279648" cy="2484346"/>
              </a:xfrm>
            </p:grpSpPr>
            <p:pic>
              <p:nvPicPr>
                <p:cNvPr id="29" name="Picture 10">
                  <a:extLst>
                    <a:ext uri="{FF2B5EF4-FFF2-40B4-BE49-F238E27FC236}">
                      <a16:creationId xmlns:a16="http://schemas.microsoft.com/office/drawing/2014/main" id="{D35BDFF2-A696-0EE9-B924-CA93328425C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58255" y="3886734"/>
                  <a:ext cx="3279648" cy="214579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0" name="文字方塊 29">
                  <a:extLst>
                    <a:ext uri="{FF2B5EF4-FFF2-40B4-BE49-F238E27FC236}">
                      <a16:creationId xmlns:a16="http://schemas.microsoft.com/office/drawing/2014/main" id="{4286F5D5-0AD5-8257-EE82-37F5B693290E}"/>
                    </a:ext>
                  </a:extLst>
                </p:cNvPr>
                <p:cNvSpPr txBox="1"/>
                <p:nvPr/>
              </p:nvSpPr>
              <p:spPr>
                <a:xfrm>
                  <a:off x="8390193" y="3548180"/>
                  <a:ext cx="141577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1" lang="zh-TW" altLang="en-US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D6000F"/>
                      </a:solidFill>
                      <a:effectLst/>
                      <a:uLnTx/>
                      <a:uFillTx/>
                      <a:latin typeface="Microsoft JhengHei" panose="020B0604030504040204" pitchFamily="34" charset="-120"/>
                      <a:ea typeface="Microsoft JhengHei" panose="020B0604030504040204" pitchFamily="34" charset="-120"/>
                      <a:cs typeface="+mn-cs"/>
                    </a:rPr>
                    <a:t>特徵交互作用</a:t>
                  </a:r>
                </a:p>
              </p:txBody>
            </p:sp>
          </p:grpSp>
        </p:grp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64EAE480-47FD-C036-4F41-12CCB4A2815E}"/>
              </a:ext>
            </a:extLst>
          </p:cNvPr>
          <p:cNvSpPr/>
          <p:nvPr/>
        </p:nvSpPr>
        <p:spPr>
          <a:xfrm>
            <a:off x="603513" y="1134499"/>
            <a:ext cx="58890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6000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TW" altLang="en-US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計算特徵的 </a:t>
            </a:r>
            <a:r>
              <a:rPr kumimoji="1" lang="en" altLang="zh-TW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shapely value</a:t>
            </a:r>
            <a:r>
              <a:rPr kumimoji="1" lang="zh-TW" altLang="en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，</a:t>
            </a:r>
            <a:r>
              <a:rPr kumimoji="1" lang="zh-TW" altLang="en-US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rPr>
              <a:t>以利衡量該特徵對預測的貢獻度，輔助服務人員日常決策</a:t>
            </a:r>
          </a:p>
        </p:txBody>
      </p:sp>
      <p:grpSp>
        <p:nvGrpSpPr>
          <p:cNvPr id="42" name="群組 41"/>
          <p:cNvGrpSpPr/>
          <p:nvPr/>
        </p:nvGrpSpPr>
        <p:grpSpPr>
          <a:xfrm>
            <a:off x="11407340" y="6630420"/>
            <a:ext cx="597099" cy="108000"/>
            <a:chOff x="11283078" y="6598521"/>
            <a:chExt cx="597099" cy="108000"/>
          </a:xfrm>
        </p:grpSpPr>
        <p:sp>
          <p:nvSpPr>
            <p:cNvPr id="43" name="橢圓 42"/>
            <p:cNvSpPr/>
            <p:nvPr/>
          </p:nvSpPr>
          <p:spPr>
            <a:xfrm>
              <a:off x="11283078" y="6598521"/>
              <a:ext cx="108000" cy="108000"/>
            </a:xfrm>
            <a:prstGeom prst="ellipse">
              <a:avLst/>
            </a:prstGeom>
            <a:solidFill>
              <a:srgbClr val="D6000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4" name="橢圓 43"/>
            <p:cNvSpPr/>
            <p:nvPr/>
          </p:nvSpPr>
          <p:spPr>
            <a:xfrm>
              <a:off x="11446111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5" name="橢圓 44"/>
            <p:cNvSpPr/>
            <p:nvPr/>
          </p:nvSpPr>
          <p:spPr>
            <a:xfrm>
              <a:off x="11609144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6" name="橢圓 45"/>
            <p:cNvSpPr/>
            <p:nvPr/>
          </p:nvSpPr>
          <p:spPr>
            <a:xfrm>
              <a:off x="11772177" y="6598521"/>
              <a:ext cx="108000" cy="108000"/>
            </a:xfrm>
            <a:prstGeom prst="ellipse">
              <a:avLst/>
            </a:prstGeom>
            <a:solidFill>
              <a:srgbClr val="B69E6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101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16">
            <a:extLst>
              <a:ext uri="{FF2B5EF4-FFF2-40B4-BE49-F238E27FC236}">
                <a16:creationId xmlns:a16="http://schemas.microsoft.com/office/drawing/2014/main" id="{F2039CCE-477F-4F10-AD57-140A0B55D816}"/>
              </a:ext>
            </a:extLst>
          </p:cNvPr>
          <p:cNvSpPr txBox="1"/>
          <p:nvPr/>
        </p:nvSpPr>
        <p:spPr>
          <a:xfrm flipH="1">
            <a:off x="6705330" y="1766322"/>
            <a:ext cx="4819650" cy="157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44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PART</a:t>
            </a:r>
            <a:r>
              <a:rPr lang="en-US" altLang="zh-CN" sz="4400" dirty="0">
                <a:solidFill>
                  <a:srgbClr val="FFFFFF"/>
                </a:solidFill>
                <a:latin typeface="Source Han Sans K Medium" panose="020B0600000000000000" pitchFamily="34" charset="-128"/>
                <a:ea typeface="Source Han Sans K Medium" panose="020B0600000000000000" pitchFamily="34" charset="-128"/>
                <a:sym typeface="Source Han Sans K Medium" panose="020B0600000000000000" pitchFamily="34" charset="-128"/>
              </a:rPr>
              <a:t>  </a:t>
            </a:r>
            <a:r>
              <a:rPr lang="en-US" altLang="zh-CN" sz="88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2</a:t>
            </a:r>
            <a:endParaRPr lang="zh-CN" altLang="en-US" sz="8800" b="1" spc="1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26F5D3D6-8143-4B49-AB53-8C6C9DB705BD}"/>
              </a:ext>
            </a:extLst>
          </p:cNvPr>
          <p:cNvSpPr/>
          <p:nvPr/>
        </p:nvSpPr>
        <p:spPr>
          <a:xfrm>
            <a:off x="5623560" y="3557637"/>
            <a:ext cx="59014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zh-TW" altLang="en-US" sz="60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預期</a:t>
            </a:r>
            <a:r>
              <a:rPr lang="zh-TW" altLang="en-US" sz="6000" b="1" spc="1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成果</a:t>
            </a:r>
            <a:endParaRPr lang="en-US" altLang="zh-TW" sz="6000" b="1" spc="100" dirty="0" smtClean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Lato Heavy" panose="020F0902020204030203" pitchFamily="34" charset="0"/>
              <a:sym typeface="Source Han Sans K Medium" panose="020B0600000000000000" pitchFamily="34" charset="-128"/>
            </a:endParaRPr>
          </a:p>
          <a:p>
            <a:pPr lvl="0" algn="r"/>
            <a:r>
              <a:rPr lang="zh-TW" altLang="en-US" sz="6000" b="1" spc="1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與</a:t>
            </a:r>
            <a:r>
              <a:rPr lang="zh-TW" altLang="en-US" sz="6000" b="1" spc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Lato Heavy" panose="020F0902020204030203" pitchFamily="34" charset="0"/>
                <a:sym typeface="Source Han Sans K Medium" panose="020B0600000000000000" pitchFamily="34" charset="-128"/>
              </a:rPr>
              <a:t>時程規劃</a:t>
            </a:r>
          </a:p>
        </p:txBody>
      </p:sp>
    </p:spTree>
    <p:extLst>
      <p:ext uri="{BB962C8B-B14F-4D97-AF65-F5344CB8AC3E}">
        <p14:creationId xmlns:p14="http://schemas.microsoft.com/office/powerpoint/2010/main" val="380929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1"/>
  <p:tag name="KSO_WM_UNIT_ID" val="custom53_34*m_i*1_1"/>
  <p:tag name="KSO_WM_UNIT_CLEAR" val="1"/>
  <p:tag name="KSO_WM_UNIT_LAYERLEVEL" val="1_1"/>
  <p:tag name="KSO_WM_DIAGRAM_GROUP_CODE" val="m1-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h_f"/>
  <p:tag name="KSO_WM_UNIT_INDEX" val="1_5_1"/>
  <p:tag name="KSO_WM_UNIT_CLEAR" val="1"/>
  <p:tag name="KSO_WM_UNIT_LAYERLEVEL" val="1_1_1"/>
  <p:tag name="KSO_WM_UNIT_VALUE" val="24"/>
  <p:tag name="KSO_WM_UNIT_HIGHLIGHT" val="0"/>
  <p:tag name="KSO_WM_UNIT_COMPATIBLE" val="0"/>
  <p:tag name="KSO_WM_UNIT_ID" val="custom53_34*m_h_f*1_5_1"/>
  <p:tag name="KSO_WM_UNIT_PRESET_TEXT_INDEX" val="2"/>
  <p:tag name="KSO_WM_UNIT_PRESET_TEXT_LEN" val="9"/>
  <p:tag name="KSO_WM_DIAGRAM_GROUP_CODE" val="m1-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8"/>
  <p:tag name="KSO_WM_UNIT_ID" val="custom53_34*m_i*1_8"/>
  <p:tag name="KSO_WM_UNIT_CLEAR" val="1"/>
  <p:tag name="KSO_WM_UNIT_LAYERLEVEL" val="1_1"/>
  <p:tag name="KSO_WM_DIAGRAM_GROUP_CODE" val="m1-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9"/>
  <p:tag name="KSO_WM_UNIT_ID" val="custom53_34*m_i*1_9"/>
  <p:tag name="KSO_WM_UNIT_CLEAR" val="1"/>
  <p:tag name="KSO_WM_UNIT_LAYERLEVEL" val="1_1"/>
  <p:tag name="KSO_WM_DIAGRAM_GROUP_CODE" val="m1-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h_f"/>
  <p:tag name="KSO_WM_UNIT_INDEX" val="1_2_1"/>
  <p:tag name="KSO_WM_UNIT_CLEAR" val="1"/>
  <p:tag name="KSO_WM_UNIT_LAYERLEVEL" val="1_1_1"/>
  <p:tag name="KSO_WM_UNIT_VALUE" val="24"/>
  <p:tag name="KSO_WM_UNIT_HIGHLIGHT" val="0"/>
  <p:tag name="KSO_WM_UNIT_COMPATIBLE" val="0"/>
  <p:tag name="KSO_WM_UNIT_ID" val="custom53_34*m_h_f*1_2_1"/>
  <p:tag name="KSO_WM_UNIT_PRESET_TEXT_INDEX" val="2"/>
  <p:tag name="KSO_WM_UNIT_PRESET_TEXT_LEN" val="9"/>
  <p:tag name="KSO_WM_DIAGRAM_GROUP_CODE" val="m1-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10"/>
  <p:tag name="KSO_WM_UNIT_ID" val="custom53_34*m_i*1_10"/>
  <p:tag name="KSO_WM_UNIT_CLEAR" val="1"/>
  <p:tag name="KSO_WM_UNIT_LAYERLEVEL" val="1_1"/>
  <p:tag name="KSO_WM_DIAGRAM_GROUP_CODE" val="m1-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11"/>
  <p:tag name="KSO_WM_UNIT_ID" val="custom53_34*m_i*1_11"/>
  <p:tag name="KSO_WM_UNIT_CLEAR" val="1"/>
  <p:tag name="KSO_WM_UNIT_LAYERLEVEL" val="1_1"/>
  <p:tag name="KSO_WM_DIAGRAM_GROUP_CODE" val="m1-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h_f"/>
  <p:tag name="KSO_WM_UNIT_INDEX" val="1_4_1"/>
  <p:tag name="KSO_WM_UNIT_CLEAR" val="1"/>
  <p:tag name="KSO_WM_UNIT_LAYERLEVEL" val="1_1_1"/>
  <p:tag name="KSO_WM_UNIT_VALUE" val="24"/>
  <p:tag name="KSO_WM_UNIT_HIGHLIGHT" val="0"/>
  <p:tag name="KSO_WM_UNIT_COMPATIBLE" val="0"/>
  <p:tag name="KSO_WM_UNIT_ID" val="custom53_34*m_h_f*1_4_1"/>
  <p:tag name="KSO_WM_UNIT_PRESET_TEXT_INDEX" val="2"/>
  <p:tag name="KSO_WM_UNIT_PRESET_TEXT_LEN" val="9"/>
  <p:tag name="KSO_WM_DIAGRAM_GROUP_CODE" val="m1-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12"/>
  <p:tag name="KSO_WM_UNIT_ID" val="custom53_34*m_i*1_12"/>
  <p:tag name="KSO_WM_UNIT_CLEAR" val="1"/>
  <p:tag name="KSO_WM_UNIT_LAYERLEVEL" val="1_1"/>
  <p:tag name="KSO_WM_DIAGRAM_GROUP_CODE" val="m1-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13"/>
  <p:tag name="KSO_WM_UNIT_ID" val="custom53_34*m_i*1_13"/>
  <p:tag name="KSO_WM_UNIT_CLEAR" val="1"/>
  <p:tag name="KSO_WM_UNIT_LAYERLEVEL" val="1_1"/>
  <p:tag name="KSO_WM_DIAGRAM_GROUP_CODE" val="m1-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h_f"/>
  <p:tag name="KSO_WM_UNIT_INDEX" val="1_6_1"/>
  <p:tag name="KSO_WM_UNIT_CLEAR" val="1"/>
  <p:tag name="KSO_WM_UNIT_LAYERLEVEL" val="1_1_1"/>
  <p:tag name="KSO_WM_UNIT_VALUE" val="24"/>
  <p:tag name="KSO_WM_UNIT_HIGHLIGHT" val="0"/>
  <p:tag name="KSO_WM_UNIT_COMPATIBLE" val="0"/>
  <p:tag name="KSO_WM_UNIT_ID" val="custom53_34*m_h_f*1_6_1"/>
  <p:tag name="KSO_WM_UNIT_PRESET_TEXT_INDEX" val="2"/>
  <p:tag name="KSO_WM_UNIT_PRESET_TEXT_LEN" val="9"/>
  <p:tag name="KSO_WM_DIAGRAM_GROUP_CODE" val="m1-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2"/>
  <p:tag name="KSO_WM_UNIT_ID" val="custom53_34*m_i*1_2"/>
  <p:tag name="KSO_WM_UNIT_CLEAR" val="1"/>
  <p:tag name="KSO_WM_UNIT_LAYERLEVEL" val="1_1"/>
  <p:tag name="KSO_WM_DIAGRAM_GROUP_CODE" val="m1-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3"/>
  <p:tag name="KSO_WM_UNIT_ID" val="custom53_34*m_i*1_3"/>
  <p:tag name="KSO_WM_UNIT_CLEAR" val="1"/>
  <p:tag name="KSO_WM_UNIT_LAYERLEVEL" val="1_1"/>
  <p:tag name="KSO_WM_DIAGRAM_GROUP_CODE" val="m1-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h_f"/>
  <p:tag name="KSO_WM_UNIT_INDEX" val="1_1_1"/>
  <p:tag name="KSO_WM_UNIT_CLEAR" val="1"/>
  <p:tag name="KSO_WM_UNIT_LAYERLEVEL" val="1_1_1"/>
  <p:tag name="KSO_WM_UNIT_VALUE" val="24"/>
  <p:tag name="KSO_WM_UNIT_HIGHLIGHT" val="0"/>
  <p:tag name="KSO_WM_UNIT_COMPATIBLE" val="0"/>
  <p:tag name="KSO_WM_UNIT_ID" val="custom53_34*m_h_f*1_1_1"/>
  <p:tag name="KSO_WM_UNIT_PRESET_TEXT_INDEX" val="2"/>
  <p:tag name="KSO_WM_UNIT_PRESET_TEXT_LEN" val="9"/>
  <p:tag name="KSO_WM_DIAGRAM_GROUP_CODE" val="m1-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4"/>
  <p:tag name="KSO_WM_UNIT_ID" val="custom53_34*m_i*1_4"/>
  <p:tag name="KSO_WM_UNIT_CLEAR" val="1"/>
  <p:tag name="KSO_WM_UNIT_LAYERLEVEL" val="1_1"/>
  <p:tag name="KSO_WM_DIAGRAM_GROUP_CODE" val="m1-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5"/>
  <p:tag name="KSO_WM_UNIT_ID" val="custom53_34*m_i*1_5"/>
  <p:tag name="KSO_WM_UNIT_CLEAR" val="1"/>
  <p:tag name="KSO_WM_UNIT_LAYERLEVEL" val="1_1"/>
  <p:tag name="KSO_WM_DIAGRAM_GROUP_CODE" val="m1-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h_f"/>
  <p:tag name="KSO_WM_UNIT_INDEX" val="1_3_1"/>
  <p:tag name="KSO_WM_UNIT_CLEAR" val="1"/>
  <p:tag name="KSO_WM_UNIT_LAYERLEVEL" val="1_1_1"/>
  <p:tag name="KSO_WM_UNIT_VALUE" val="24"/>
  <p:tag name="KSO_WM_UNIT_HIGHLIGHT" val="0"/>
  <p:tag name="KSO_WM_UNIT_COMPATIBLE" val="0"/>
  <p:tag name="KSO_WM_UNIT_ID" val="custom53_34*m_h_f*1_3_1"/>
  <p:tag name="KSO_WM_UNIT_PRESET_TEXT_INDEX" val="2"/>
  <p:tag name="KSO_WM_UNIT_PRESET_TEXT_LEN" val="9"/>
  <p:tag name="KSO_WM_DIAGRAM_GROUP_CODE" val="m1-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6"/>
  <p:tag name="KSO_WM_UNIT_ID" val="custom53_34*m_i*1_6"/>
  <p:tag name="KSO_WM_UNIT_CLEAR" val="1"/>
  <p:tag name="KSO_WM_UNIT_LAYERLEVEL" val="1_1"/>
  <p:tag name="KSO_WM_DIAGRAM_GROUP_CODE" val="m1-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3"/>
  <p:tag name="KSO_WM_UNIT_TYPE" val="m_i"/>
  <p:tag name="KSO_WM_UNIT_INDEX" val="1_7"/>
  <p:tag name="KSO_WM_UNIT_ID" val="custom53_34*m_i*1_7"/>
  <p:tag name="KSO_WM_UNIT_CLEAR" val="1"/>
  <p:tag name="KSO_WM_UNIT_LAYERLEVEL" val="1_1"/>
  <p:tag name="KSO_WM_DIAGRAM_GROUP_CODE" val="m1-2"/>
</p:tagLst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PT定制1801380800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0000"/>
      </a:accent1>
      <a:accent2>
        <a:srgbClr val="44546A"/>
      </a:accent2>
      <a:accent3>
        <a:srgbClr val="962E0D"/>
      </a:accent3>
      <a:accent4>
        <a:srgbClr val="000000"/>
      </a:accent4>
      <a:accent5>
        <a:srgbClr val="44546A"/>
      </a:accent5>
      <a:accent6>
        <a:srgbClr val="962E0D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.potx" id="{6E52BFE8-7310-4148-9E7B-5810933452AC}" vid="{282C971F-AF80-4E05-9940-F8AA83372426}"/>
    </a:ext>
  </a:extLst>
</a:theme>
</file>

<file path=ppt/theme/theme3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1065</TotalTime>
  <Words>1676</Words>
  <Application>Microsoft Office PowerPoint</Application>
  <PresentationFormat>寬螢幕</PresentationFormat>
  <Paragraphs>317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20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18</vt:i4>
      </vt:variant>
    </vt:vector>
  </HeadingPairs>
  <TitlesOfParts>
    <vt:vector size="41" baseType="lpstr">
      <vt:lpstr>Arial Unicode MS</vt:lpstr>
      <vt:lpstr>等线</vt:lpstr>
      <vt:lpstr>Fira Sans Extra Condensed</vt:lpstr>
      <vt:lpstr>Lato Heavy</vt:lpstr>
      <vt:lpstr>微软雅黑</vt:lpstr>
      <vt:lpstr>宋体</vt:lpstr>
      <vt:lpstr>Source Han Sans CN</vt:lpstr>
      <vt:lpstr>Source Han Sans K Medium</vt:lpstr>
      <vt:lpstr>幼圆</vt:lpstr>
      <vt:lpstr>字魂55号-龙吟手书</vt:lpstr>
      <vt:lpstr>微軟正黑體</vt:lpstr>
      <vt:lpstr>微軟正黑體</vt:lpstr>
      <vt:lpstr>新細明體</vt:lpstr>
      <vt:lpstr>Arial</vt:lpstr>
      <vt:lpstr>Calibri</vt:lpstr>
      <vt:lpstr>Calibri Light</vt:lpstr>
      <vt:lpstr>Roboto</vt:lpstr>
      <vt:lpstr>Segoe Script</vt:lpstr>
      <vt:lpstr>Times New Roman</vt:lpstr>
      <vt:lpstr>Wingdings</vt:lpstr>
      <vt:lpstr>Office 佈景主題</vt:lpstr>
      <vt:lpstr>PPT定制1801380800</vt:lpstr>
      <vt:lpstr>自訂設計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靜縈 葉</dc:creator>
  <cp:lastModifiedBy>靜縈 葉</cp:lastModifiedBy>
  <cp:revision>163</cp:revision>
  <dcterms:created xsi:type="dcterms:W3CDTF">2022-05-01T15:54:40Z</dcterms:created>
  <dcterms:modified xsi:type="dcterms:W3CDTF">2022-06-26T16:51:05Z</dcterms:modified>
</cp:coreProperties>
</file>

<file path=docProps/thumbnail.jpeg>
</file>